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6"/>
  </p:notesMasterIdLst>
  <p:sldIdLst>
    <p:sldId id="256" r:id="rId2"/>
    <p:sldId id="287" r:id="rId3"/>
    <p:sldId id="257" r:id="rId4"/>
    <p:sldId id="326" r:id="rId5"/>
    <p:sldId id="344" r:id="rId6"/>
    <p:sldId id="345" r:id="rId7"/>
    <p:sldId id="346" r:id="rId8"/>
    <p:sldId id="347" r:id="rId9"/>
    <p:sldId id="348" r:id="rId10"/>
    <p:sldId id="349" r:id="rId11"/>
    <p:sldId id="350" r:id="rId12"/>
    <p:sldId id="351" r:id="rId13"/>
    <p:sldId id="352" r:id="rId14"/>
    <p:sldId id="353" r:id="rId15"/>
    <p:sldId id="354" r:id="rId16"/>
    <p:sldId id="356" r:id="rId17"/>
    <p:sldId id="357" r:id="rId18"/>
    <p:sldId id="358" r:id="rId19"/>
    <p:sldId id="359" r:id="rId20"/>
    <p:sldId id="360" r:id="rId21"/>
    <p:sldId id="355" r:id="rId22"/>
    <p:sldId id="361" r:id="rId23"/>
    <p:sldId id="362" r:id="rId24"/>
    <p:sldId id="363" r:id="rId25"/>
    <p:sldId id="364" r:id="rId26"/>
    <p:sldId id="365" r:id="rId27"/>
    <p:sldId id="366" r:id="rId28"/>
    <p:sldId id="367" r:id="rId29"/>
    <p:sldId id="368" r:id="rId30"/>
    <p:sldId id="369" r:id="rId31"/>
    <p:sldId id="370" r:id="rId32"/>
    <p:sldId id="286" r:id="rId33"/>
    <p:sldId id="288" r:id="rId34"/>
    <p:sldId id="289" r:id="rId35"/>
    <p:sldId id="290" r:id="rId36"/>
    <p:sldId id="291" r:id="rId37"/>
    <p:sldId id="292" r:id="rId38"/>
    <p:sldId id="293" r:id="rId39"/>
    <p:sldId id="294" r:id="rId40"/>
    <p:sldId id="295" r:id="rId41"/>
    <p:sldId id="371" r:id="rId42"/>
    <p:sldId id="372" r:id="rId43"/>
    <p:sldId id="373" r:id="rId44"/>
    <p:sldId id="374" r:id="rId45"/>
  </p:sldIdLst>
  <p:sldSz cx="9144000" cy="5143500" type="screen16x9"/>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31934" autoAdjust="0"/>
  </p:normalViewPr>
  <p:slideViewPr>
    <p:cSldViewPr snapToGrid="0">
      <p:cViewPr varScale="1">
        <p:scale>
          <a:sx n="91" d="100"/>
          <a:sy n="91" d="100"/>
        </p:scale>
        <p:origin x="726" y="78"/>
      </p:cViewPr>
      <p:guideLst/>
    </p:cSldViewPr>
  </p:slideViewPr>
  <p:outlineViewPr>
    <p:cViewPr>
      <p:scale>
        <a:sx n="33" d="100"/>
        <a:sy n="33" d="100"/>
      </p:scale>
      <p:origin x="0" y="-40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6113E-9B44-4EFC-9990-EF0789DBD0D7}"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4F5F5-A8AA-4BC1-84A0-54BF991CD31D}" type="slidenum">
              <a:rPr lang="en-US" smtClean="0"/>
              <a:t>‹#›</a:t>
            </a:fld>
            <a:endParaRPr lang="en-US"/>
          </a:p>
        </p:txBody>
      </p:sp>
    </p:spTree>
    <p:extLst>
      <p:ext uri="{BB962C8B-B14F-4D97-AF65-F5344CB8AC3E}">
        <p14:creationId xmlns:p14="http://schemas.microsoft.com/office/powerpoint/2010/main" val="3372489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tạo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biểu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đồ</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cơ</a:t>
            </a:r>
            <a:r>
              <a:rPr lang="en-US" sz="900" b="1" kern="1200" dirty="0">
                <a:solidFill>
                  <a:schemeClr val="tx1"/>
                </a:solidFill>
                <a:effectLst/>
                <a:latin typeface="+mn-lt"/>
                <a:ea typeface="+mn-ea"/>
                <a:cs typeface="+mn-cs"/>
              </a:rPr>
              <a:t> bản</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Charts,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theo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mẫu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gợi</a:t>
            </a:r>
            <a:r>
              <a:rPr lang="es-MX" sz="900" b="1" kern="1200" dirty="0">
                <a:solidFill>
                  <a:schemeClr val="tx1"/>
                </a:solidFill>
                <a:effectLst/>
                <a:latin typeface="+mn-lt"/>
                <a:ea typeface="+mn-ea"/>
                <a:cs typeface="+mn-cs"/>
              </a:rPr>
              <a:t> ý:</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người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Excel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đưa</a:t>
            </a:r>
            <a:r>
              <a:rPr lang="en-US" sz="900" kern="1200" dirty="0">
                <a:solidFill>
                  <a:schemeClr val="tx1"/>
                </a:solidFill>
                <a:effectLst/>
                <a:latin typeface="+mn-lt"/>
                <a:ea typeface="+mn-ea"/>
                <a:cs typeface="+mn-cs"/>
              </a:rPr>
              <a:t> ra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phù</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hợp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lựa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Charts,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Recommended Charts</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Recommended Charts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Insert Chart,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gợi</a:t>
            </a:r>
            <a:r>
              <a:rPr lang="en-US" sz="900" kern="1200" dirty="0">
                <a:solidFill>
                  <a:schemeClr val="tx1"/>
                </a:solidFill>
                <a:effectLst/>
                <a:latin typeface="+mn-lt"/>
                <a:ea typeface="+mn-ea"/>
                <a:cs typeface="+mn-cs"/>
              </a:rPr>
              <a:t> ý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quan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Preview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trục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trục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endParaRPr lang="en-US" sz="900" b="1" i="1" u="sng"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diễn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giá</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Excel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nhật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tức</a:t>
            </a:r>
            <a:r>
              <a:rPr lang="en-US" sz="900" i="1" kern="1200" dirty="0">
                <a:solidFill>
                  <a:schemeClr val="tx1"/>
                </a:solidFill>
                <a:effectLst/>
                <a:latin typeface="+mn-lt"/>
                <a:ea typeface="+mn-ea"/>
                <a:cs typeface="+mn-cs"/>
              </a:rPr>
              <a:t>.</a:t>
            </a:r>
          </a:p>
          <a:p>
            <a:pPr lvl="0"/>
            <a:r>
              <a:rPr lang="en-US" sz="900" i="1" kern="1200" dirty="0">
                <a:solidFill>
                  <a:schemeClr val="tx1"/>
                </a:solidFill>
                <a:effectLst/>
                <a:latin typeface="+mn-lt"/>
                <a:ea typeface="+mn-ea"/>
                <a:cs typeface="+mn-cs"/>
              </a:rPr>
              <a:t>Sau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di </a:t>
            </a:r>
            <a:r>
              <a:rPr lang="en-US" sz="900" i="1" kern="1200" dirty="0" err="1">
                <a:solidFill>
                  <a:schemeClr val="tx1"/>
                </a:solidFill>
                <a:effectLst/>
                <a:latin typeface="+mn-lt"/>
                <a:ea typeface="+mn-ea"/>
                <a:cs typeface="+mn-cs"/>
              </a:rPr>
              <a:t>chuyển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đổi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tùy</a:t>
            </a:r>
            <a:r>
              <a:rPr lang="en-US" sz="900" i="1" kern="1200" dirty="0">
                <a:solidFill>
                  <a:schemeClr val="tx1"/>
                </a:solidFill>
                <a:effectLst/>
                <a:latin typeface="+mn-lt"/>
                <a:ea typeface="+mn-ea"/>
                <a:cs typeface="+mn-cs"/>
              </a:rPr>
              <a:t> ý.</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5</a:t>
            </a:fld>
            <a:endParaRPr lang="en-US"/>
          </a:p>
        </p:txBody>
      </p:sp>
    </p:spTree>
    <p:extLst>
      <p:ext uri="{BB962C8B-B14F-4D97-AF65-F5344CB8AC3E}">
        <p14:creationId xmlns:p14="http://schemas.microsoft.com/office/powerpoint/2010/main" val="3736302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sz="9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14</a:t>
            </a:fld>
            <a:endParaRPr lang="en-US"/>
          </a:p>
        </p:txBody>
      </p:sp>
    </p:spTree>
    <p:extLst>
      <p:ext uri="{BB962C8B-B14F-4D97-AF65-F5344CB8AC3E}">
        <p14:creationId xmlns:p14="http://schemas.microsoft.com/office/powerpoint/2010/main" val="2268551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sz="900" kern="1200" dirty="0">
              <a:solidFill>
                <a:schemeClr val="tx1"/>
              </a:solidFill>
              <a:effectLst/>
              <a:latin typeface="+mn-lt"/>
              <a:ea typeface="+mn-ea"/>
              <a:cs typeface="+mn-cs"/>
            </a:endParaRPr>
          </a:p>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với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biểu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đồ</a:t>
            </a:r>
            <a:r>
              <a:rPr lang="en-US" sz="900" b="1" kern="1200" dirty="0">
                <a:solidFill>
                  <a:schemeClr val="tx1"/>
                </a:solidFill>
                <a:effectLst/>
                <a:latin typeface="+mn-lt"/>
                <a:ea typeface="+mn-ea"/>
                <a:cs typeface="+mn-cs"/>
              </a:rPr>
              <a:t> Sparkline</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Sparklines</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Sparklines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Line, Column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Win/Loss.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Create Sparklines,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Data Range</a:t>
            </a:r>
            <a:r>
              <a:rPr lang="en-US" sz="900" kern="1200" dirty="0">
                <a:solidFill>
                  <a:schemeClr val="tx1"/>
                </a:solidFill>
                <a:effectLst/>
                <a:latin typeface="+mn-lt"/>
                <a:ea typeface="+mn-ea"/>
                <a:cs typeface="+mn-cs"/>
              </a:rPr>
              <a:t> ð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Location Range</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vẽ</a:t>
            </a:r>
            <a:r>
              <a:rPr lang="en-US" sz="900" kern="1200" dirty="0">
                <a:solidFill>
                  <a:schemeClr val="tx1"/>
                </a:solidFill>
                <a:effectLst/>
                <a:latin typeface="+mn-lt"/>
                <a:ea typeface="+mn-ea"/>
                <a:cs typeface="+mn-cs"/>
              </a:rPr>
              <a:t> Sparklines.</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endParaRPr lang="en-US" sz="900" b="1" i="1" u="sng"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liền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chiếu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phân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phẩy</a:t>
            </a:r>
            <a:r>
              <a:rPr lang="en-US" sz="900" i="1" kern="1200" dirty="0">
                <a:solidFill>
                  <a:schemeClr val="tx1"/>
                </a:solidFill>
                <a:effectLst/>
                <a:latin typeface="+mn-lt"/>
                <a:ea typeface="+mn-ea"/>
                <a:cs typeface="+mn-cs"/>
              </a:rPr>
              <a:t>.</a:t>
            </a:r>
          </a:p>
          <a:p>
            <a:pPr lvl="0"/>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sparklines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thời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Group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sparklines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toàn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bộ</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nổi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bật</a:t>
            </a:r>
            <a:r>
              <a:rPr lang="en-US" sz="900" i="1" kern="1200" dirty="0">
                <a:solidFill>
                  <a:schemeClr val="tx1"/>
                </a:solidFill>
                <a:effectLst/>
                <a:latin typeface="+mn-lt"/>
                <a:ea typeface="+mn-ea"/>
                <a:cs typeface="+mn-cs"/>
              </a:rPr>
              <a:t>.</a:t>
            </a:r>
          </a:p>
          <a:p>
            <a:pPr lvl="0"/>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Sparkline</a:t>
            </a:r>
            <a:r>
              <a:rPr lang="es-MX" sz="900" b="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Sparkline.</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Sparkline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Group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Clear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nhóm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Sparklines</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Sparklines.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Sparkline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Group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Clear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nhóm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Sparklines</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phím</a:t>
            </a:r>
            <a:r>
              <a:rPr lang="en-US" sz="900" kern="1200" dirty="0">
                <a:solidFill>
                  <a:schemeClr val="tx1"/>
                </a:solidFill>
                <a:effectLst/>
                <a:latin typeface="+mn-lt"/>
                <a:ea typeface="+mn-ea"/>
                <a:cs typeface="+mn-cs"/>
              </a:rPr>
              <a:t> CTRL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Sparklines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xóa</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mũi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Clear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Clear Selected Sparkline Groups</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Thay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kiểu</a:t>
            </a:r>
            <a:r>
              <a:rPr lang="es-MX" sz="900" b="1" kern="1200" dirty="0">
                <a:solidFill>
                  <a:schemeClr val="tx1"/>
                </a:solidFill>
                <a:effectLst/>
                <a:latin typeface="+mn-lt"/>
                <a:ea typeface="+mn-ea"/>
                <a:cs typeface="+mn-cs"/>
              </a:rPr>
              <a:t> cho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nhóm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Sparklines</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Sparklines.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Sparkline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Type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Sparkline.</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màu</a:t>
            </a:r>
            <a:r>
              <a:rPr lang="es-MX" sz="900" b="1" kern="1200" dirty="0">
                <a:solidFill>
                  <a:schemeClr val="tx1"/>
                </a:solidFill>
                <a:effectLst/>
                <a:latin typeface="+mn-lt"/>
                <a:ea typeface="+mn-ea"/>
                <a:cs typeface="+mn-cs"/>
              </a:rPr>
              <a:t> cho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nhóm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Sparklines</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Sparklines.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Sparkline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Style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Sparkline Color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a:t>
            </a: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Line,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dày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sparklines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sách</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Weight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dưới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màu</a:t>
            </a:r>
            <a:r>
              <a:rPr lang="en-US" sz="900" i="1" kern="1200" dirty="0">
                <a:solidFill>
                  <a:schemeClr val="tx1"/>
                </a:solidFill>
                <a:effectLst/>
                <a:latin typeface="+mn-lt"/>
                <a:ea typeface="+mn-ea"/>
                <a:cs typeface="+mn-cs"/>
              </a:rPr>
              <a:t>.</a:t>
            </a:r>
          </a:p>
          <a:p>
            <a:pPr lvl="0"/>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Đánh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dấu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điểm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Sparkline</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Đặt</a:t>
            </a:r>
            <a:r>
              <a:rPr lang="en-US" sz="900" kern="1200" dirty="0">
                <a:solidFill>
                  <a:schemeClr val="tx1"/>
                </a:solidFill>
                <a:effectLst/>
                <a:latin typeface="+mn-lt"/>
                <a:ea typeface="+mn-ea"/>
                <a:cs typeface="+mn-cs"/>
              </a:rPr>
              <a:t> con </a:t>
            </a:r>
            <a:r>
              <a:rPr lang="en-US" sz="900" kern="1200" dirty="0" err="1">
                <a:solidFill>
                  <a:schemeClr val="tx1"/>
                </a:solidFill>
                <a:effectLst/>
                <a:latin typeface="+mn-lt"/>
                <a:ea typeface="+mn-ea"/>
                <a:cs typeface="+mn-cs"/>
              </a:rPr>
              <a:t>trỏ</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sparklines.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Sparkline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Show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High Point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lớn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nhất</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Low Point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nhỏ</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nhất</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Negative Points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âm</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First Point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dãy</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Last Point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dãy</a:t>
            </a:r>
            <a:r>
              <a:rPr lang="en-US" sz="900" kern="1200" dirty="0">
                <a:solidFill>
                  <a:schemeClr val="tx1"/>
                </a:solidFill>
                <a:effectLst/>
                <a:latin typeface="+mn-lt"/>
                <a:ea typeface="+mn-ea"/>
                <a:cs typeface="+mn-cs"/>
              </a:rPr>
              <a:t>.</a:t>
            </a: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Line,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kiểm</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Markers</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đánh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cả</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điểm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sparkline.</a:t>
            </a:r>
          </a:p>
          <a:p>
            <a:pPr lvl="0"/>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màu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Marker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sparkline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màu</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Marker Color</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Style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thẻ</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cảnh</a:t>
            </a:r>
            <a:r>
              <a:rPr lang="en-US" sz="900" i="1" kern="1200" dirty="0">
                <a:solidFill>
                  <a:schemeClr val="tx1"/>
                </a:solidFill>
                <a:effectLst/>
                <a:latin typeface="+mn-lt"/>
                <a:ea typeface="+mn-ea"/>
                <a:cs typeface="+mn-cs"/>
              </a:rPr>
              <a:t> Sparkline Tools Design.</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15</a:t>
            </a:fld>
            <a:endParaRPr lang="en-US"/>
          </a:p>
        </p:txBody>
      </p:sp>
    </p:spTree>
    <p:extLst>
      <p:ext uri="{BB962C8B-B14F-4D97-AF65-F5344CB8AC3E}">
        <p14:creationId xmlns:p14="http://schemas.microsoft.com/office/powerpoint/2010/main" val="1321606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in </a:t>
            </a:r>
            <a:r>
              <a:rPr lang="en-US" sz="900" b="1" kern="1200" dirty="0" err="1">
                <a:solidFill>
                  <a:schemeClr val="tx1"/>
                </a:solidFill>
                <a:effectLst/>
                <a:latin typeface="+mn-lt"/>
                <a:ea typeface="+mn-ea"/>
                <a:cs typeface="+mn-cs"/>
              </a:rPr>
              <a:t>biểu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đồ</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màu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đơn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sắc</a:t>
            </a:r>
            <a:r>
              <a:rPr lang="es-MX" sz="900" b="1" kern="1200" dirty="0">
                <a:solidFill>
                  <a:schemeClr val="tx1"/>
                </a:solidFill>
                <a:effectLst/>
                <a:latin typeface="+mn-lt"/>
                <a:ea typeface="+mn-ea"/>
                <a:cs typeface="+mn-cs"/>
              </a:rPr>
              <a:t> cho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Chart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Chart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Change Colors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Monochromatic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In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File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Print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a:t>
            </a:r>
            <a:r>
              <a:rPr lang="en-US" sz="900" kern="1200" dirty="0">
                <a:solidFill>
                  <a:schemeClr val="tx1"/>
                </a:solidFill>
                <a:effectLst/>
                <a:latin typeface="+mn-lt"/>
                <a:ea typeface="+mn-ea"/>
                <a:cs typeface="+mn-cs"/>
              </a:rPr>
              <a:t>.</a:t>
            </a:r>
          </a:p>
          <a:p>
            <a:r>
              <a:rPr lang="en-US" sz="900" kern="1200" dirty="0">
                <a:solidFill>
                  <a:schemeClr val="tx1"/>
                </a:solidFill>
                <a:effectLst/>
                <a:latin typeface="+mn-lt"/>
                <a:ea typeface="+mn-ea"/>
                <a:cs typeface="+mn-cs"/>
              </a:rPr>
              <a:t> </a:t>
            </a: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Print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Backstage view,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Settings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duy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tùy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Print Selected Chart.</a:t>
            </a:r>
          </a:p>
          <a:p>
            <a:pPr lvl="0"/>
            <a:r>
              <a:rPr lang="en-US" sz="900" i="1" kern="1200" dirty="0">
                <a:solidFill>
                  <a:schemeClr val="tx1"/>
                </a:solidFill>
                <a:effectLst/>
                <a:latin typeface="+mn-lt"/>
                <a:ea typeface="+mn-ea"/>
                <a:cs typeface="+mn-cs"/>
              </a:rPr>
              <a:t>Excel </a:t>
            </a:r>
            <a:r>
              <a:rPr lang="en-US" sz="900" i="1" kern="1200" dirty="0" err="1">
                <a:solidFill>
                  <a:schemeClr val="tx1"/>
                </a:solidFill>
                <a:effectLst/>
                <a:latin typeface="+mn-lt"/>
                <a:ea typeface="+mn-ea"/>
                <a:cs typeface="+mn-cs"/>
              </a:rPr>
              <a:t>điều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tỷ</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a:t>
            </a:r>
            <a:r>
              <a:rPr lang="en-US" sz="900" i="1" kern="1200" dirty="0">
                <a:solidFill>
                  <a:schemeClr val="tx1"/>
                </a:solidFill>
                <a:effectLst/>
                <a:latin typeface="+mn-lt"/>
                <a:ea typeface="+mn-ea"/>
                <a:cs typeface="+mn-cs"/>
              </a:rPr>
              <a:t> in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toàn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bộ</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in.</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16</a:t>
            </a:fld>
            <a:endParaRPr lang="en-US"/>
          </a:p>
        </p:txBody>
      </p:sp>
    </p:spTree>
    <p:extLst>
      <p:ext uri="{BB962C8B-B14F-4D97-AF65-F5344CB8AC3E}">
        <p14:creationId xmlns:p14="http://schemas.microsoft.com/office/powerpoint/2010/main" val="2351559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17</a:t>
            </a:fld>
            <a:endParaRPr lang="en-US"/>
          </a:p>
        </p:txBody>
      </p:sp>
    </p:spTree>
    <p:extLst>
      <p:ext uri="{BB962C8B-B14F-4D97-AF65-F5344CB8AC3E}">
        <p14:creationId xmlns:p14="http://schemas.microsoft.com/office/powerpoint/2010/main" val="3350364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18</a:t>
            </a:fld>
            <a:endParaRPr lang="en-US"/>
          </a:p>
        </p:txBody>
      </p:sp>
    </p:spTree>
    <p:extLst>
      <p:ext uri="{BB962C8B-B14F-4D97-AF65-F5344CB8AC3E}">
        <p14:creationId xmlns:p14="http://schemas.microsoft.com/office/powerpoint/2010/main" val="23088276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19</a:t>
            </a:fld>
            <a:endParaRPr lang="en-US"/>
          </a:p>
        </p:txBody>
      </p:sp>
    </p:spTree>
    <p:extLst>
      <p:ext uri="{BB962C8B-B14F-4D97-AF65-F5344CB8AC3E}">
        <p14:creationId xmlns:p14="http://schemas.microsoft.com/office/powerpoint/2010/main" val="3655348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20</a:t>
            </a:fld>
            <a:endParaRPr lang="en-US"/>
          </a:p>
        </p:txBody>
      </p:sp>
    </p:spTree>
    <p:extLst>
      <p:ext uri="{BB962C8B-B14F-4D97-AF65-F5344CB8AC3E}">
        <p14:creationId xmlns:p14="http://schemas.microsoft.com/office/powerpoint/2010/main" val="2007670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sz="900" kern="1200" dirty="0">
              <a:solidFill>
                <a:schemeClr val="tx1"/>
              </a:solidFill>
              <a:effectLst/>
              <a:latin typeface="+mn-lt"/>
              <a:ea typeface="+mn-ea"/>
              <a:cs typeface="+mn-cs"/>
            </a:endParaRPr>
          </a:p>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vẽ</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hình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dạng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Vẽ</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Illustrations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Shapes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vẽ</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khung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chứa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văn</a:t>
            </a:r>
            <a:r>
              <a:rPr lang="es-MX" sz="900" b="1" kern="1200" dirty="0">
                <a:solidFill>
                  <a:schemeClr val="tx1"/>
                </a:solidFill>
                <a:effectLst/>
                <a:latin typeface="+mn-lt"/>
                <a:ea typeface="+mn-ea"/>
                <a:cs typeface="+mn-cs"/>
              </a:rPr>
              <a:t> bản (Text box):</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Text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Text Box</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Illustrations ð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Shapes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Text Box</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Basic Shapes.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Vẽ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Thêm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văn</a:t>
            </a:r>
            <a:r>
              <a:rPr lang="es-MX" sz="900" b="1" kern="1200" dirty="0">
                <a:solidFill>
                  <a:schemeClr val="tx1"/>
                </a:solidFill>
                <a:effectLst/>
                <a:latin typeface="+mn-lt"/>
                <a:ea typeface="+mn-ea"/>
                <a:cs typeface="+mn-cs"/>
              </a:rPr>
              <a:t> bản </a:t>
            </a:r>
            <a:r>
              <a:rPr lang="es-MX" sz="900" b="1" kern="1200" dirty="0" err="1">
                <a:solidFill>
                  <a:schemeClr val="tx1"/>
                </a:solidFill>
                <a:effectLst/>
                <a:latin typeface="+mn-lt"/>
                <a:ea typeface="+mn-ea"/>
                <a:cs typeface="+mn-cs"/>
              </a:rPr>
              <a:t>vào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như</a:t>
            </a:r>
            <a:r>
              <a:rPr lang="en-US" sz="900" kern="1200" dirty="0">
                <a:solidFill>
                  <a:schemeClr val="tx1"/>
                </a:solidFill>
                <a:effectLst/>
                <a:latin typeface="+mn-lt"/>
                <a:ea typeface="+mn-ea"/>
                <a:cs typeface="+mn-cs"/>
              </a:rPr>
              <a:t> Rectangles, Block Arrows hay Callouts.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năng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Text Box.</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Edit Text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p>
          <a:p>
            <a:endParaRPr lang="en-US" dirty="0"/>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biệt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Curve,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tục</a:t>
            </a:r>
            <a:r>
              <a:rPr lang="en-US" sz="900" i="1" kern="1200" dirty="0">
                <a:solidFill>
                  <a:schemeClr val="tx1"/>
                </a:solidFill>
                <a:effectLst/>
                <a:latin typeface="+mn-lt"/>
                <a:ea typeface="+mn-ea"/>
                <a:cs typeface="+mn-cs"/>
              </a:rPr>
              <a:t> di </a:t>
            </a:r>
            <a:r>
              <a:rPr lang="en-US" sz="900" i="1" kern="1200" dirty="0" err="1">
                <a:solidFill>
                  <a:schemeClr val="tx1"/>
                </a:solidFill>
                <a:effectLst/>
                <a:latin typeface="+mn-lt"/>
                <a:ea typeface="+mn-ea"/>
                <a:cs typeface="+mn-cs"/>
              </a:rPr>
              <a:t>chuyển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cuối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đúp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kết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thúc</a:t>
            </a:r>
            <a:r>
              <a:rPr lang="en-US" sz="900" i="1" kern="1200" dirty="0">
                <a:solidFill>
                  <a:schemeClr val="tx1"/>
                </a:solidFill>
                <a:effectLst/>
                <a:latin typeface="+mn-lt"/>
                <a:ea typeface="+mn-ea"/>
                <a:cs typeface="+mn-cs"/>
              </a:rPr>
              <a:t>.</a:t>
            </a:r>
          </a:p>
          <a:p>
            <a:pPr lvl="0"/>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xứng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phím</a:t>
            </a:r>
            <a:r>
              <a:rPr lang="en-US" sz="900" i="1" kern="1200" dirty="0">
                <a:solidFill>
                  <a:schemeClr val="tx1"/>
                </a:solidFill>
                <a:effectLst/>
                <a:latin typeface="+mn-lt"/>
                <a:ea typeface="+mn-ea"/>
                <a:cs typeface="+mn-cs"/>
              </a:rPr>
              <a:t> Shift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Rectangle, </a:t>
            </a:r>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Shift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rê</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chuột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vuông</a:t>
            </a:r>
            <a:r>
              <a:rPr lang="en-US" sz="900" i="1" kern="1200" dirty="0">
                <a:solidFill>
                  <a:schemeClr val="tx1"/>
                </a:solidFill>
                <a:effectLst/>
                <a:latin typeface="+mn-lt"/>
                <a:ea typeface="+mn-ea"/>
                <a:cs typeface="+mn-cs"/>
              </a:rPr>
              <a:t>.</a:t>
            </a:r>
          </a:p>
          <a:p>
            <a:pPr lvl="0"/>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phím</a:t>
            </a:r>
            <a:r>
              <a:rPr lang="en-US" sz="900" i="1" kern="1200" dirty="0">
                <a:solidFill>
                  <a:schemeClr val="tx1"/>
                </a:solidFill>
                <a:effectLst/>
                <a:latin typeface="+mn-lt"/>
                <a:ea typeface="+mn-ea"/>
                <a:cs typeface="+mn-cs"/>
              </a:rPr>
              <a:t> Shift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Line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giúp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đường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thẳng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xác</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21</a:t>
            </a:fld>
            <a:endParaRPr lang="en-US"/>
          </a:p>
        </p:txBody>
      </p:sp>
    </p:spTree>
    <p:extLst>
      <p:ext uri="{BB962C8B-B14F-4D97-AF65-F5344CB8AC3E}">
        <p14:creationId xmlns:p14="http://schemas.microsoft.com/office/powerpoint/2010/main" val="339964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di </a:t>
            </a:r>
            <a:r>
              <a:rPr lang="en-US" sz="900" b="1" kern="1200" dirty="0" err="1">
                <a:solidFill>
                  <a:schemeClr val="tx1"/>
                </a:solidFill>
                <a:effectLst/>
                <a:latin typeface="+mn-lt"/>
                <a:ea typeface="+mn-ea"/>
                <a:cs typeface="+mn-cs"/>
              </a:rPr>
              <a:t>chuyển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thay</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đổi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kích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thước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hình</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Thay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kích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thước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thước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cạnh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góc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thước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cạnh</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Di </a:t>
            </a: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(con </a:t>
            </a:r>
            <a:r>
              <a:rPr lang="en-US" sz="900" kern="1200" dirty="0" err="1">
                <a:solidFill>
                  <a:schemeClr val="tx1"/>
                </a:solidFill>
                <a:effectLst/>
                <a:latin typeface="+mn-lt"/>
                <a:ea typeface="+mn-ea"/>
                <a:cs typeface="+mn-cs"/>
              </a:rPr>
              <a:t>trỏ</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khác</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Sao </a:t>
            </a:r>
            <a:r>
              <a:rPr lang="es-MX" sz="900" b="1" kern="1200" dirty="0" err="1">
                <a:solidFill>
                  <a:schemeClr val="tx1"/>
                </a:solidFill>
                <a:effectLst/>
                <a:latin typeface="+mn-lt"/>
                <a:ea typeface="+mn-ea"/>
                <a:cs typeface="+mn-cs"/>
              </a:rPr>
              <a:t>chép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Copy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Paste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đích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phím</a:t>
            </a:r>
            <a:r>
              <a:rPr lang="en-US" sz="900" kern="1200" dirty="0">
                <a:solidFill>
                  <a:schemeClr val="tx1"/>
                </a:solidFill>
                <a:effectLst/>
                <a:latin typeface="+mn-lt"/>
                <a:ea typeface="+mn-ea"/>
                <a:cs typeface="+mn-cs"/>
              </a:rPr>
              <a:t> Ctrl (con </a:t>
            </a:r>
            <a:r>
              <a:rPr lang="en-US" sz="900" kern="1200" dirty="0" err="1">
                <a:solidFill>
                  <a:schemeClr val="tx1"/>
                </a:solidFill>
                <a:effectLst/>
                <a:latin typeface="+mn-lt"/>
                <a:ea typeface="+mn-ea"/>
                <a:cs typeface="+mn-cs"/>
              </a:rPr>
              <a:t>trỏ</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 -&gt; </a:t>
            </a: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nhiều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Delete</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22</a:t>
            </a:fld>
            <a:endParaRPr lang="en-US"/>
          </a:p>
        </p:txBody>
      </p:sp>
    </p:spTree>
    <p:extLst>
      <p:ext uri="{BB962C8B-B14F-4D97-AF65-F5344CB8AC3E}">
        <p14:creationId xmlns:p14="http://schemas.microsoft.com/office/powerpoint/2010/main" val="332683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định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dạng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hình</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nền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nhiều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Drawing Tools Format </a:t>
            </a:r>
            <a:r>
              <a:rPr lang="en-US" sz="900" kern="1200" dirty="0" err="1">
                <a:solidFill>
                  <a:schemeClr val="tx1"/>
                </a:solidFill>
                <a:effectLst/>
                <a:latin typeface="+mn-lt"/>
                <a:ea typeface="+mn-ea"/>
                <a:cs typeface="+mn-cs"/>
              </a:rPr>
              <a:t>Format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Shape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Shape Fill</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No Fill</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Picture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tập</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Insert Picture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tập</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máy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lưu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mây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tìm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Internet </a:t>
            </a:r>
            <a:r>
              <a:rPr lang="en-US" sz="900" kern="1200" dirty="0" err="1">
                <a:solidFill>
                  <a:schemeClr val="tx1"/>
                </a:solidFill>
                <a:effectLst/>
                <a:latin typeface="+mn-lt"/>
                <a:ea typeface="+mn-ea"/>
                <a:cs typeface="+mn-cs"/>
              </a:rPr>
              <a:t>bằng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tìm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kiếm</a:t>
            </a:r>
            <a:r>
              <a:rPr lang="en-US" sz="900" kern="1200" dirty="0">
                <a:solidFill>
                  <a:schemeClr val="tx1"/>
                </a:solidFill>
                <a:effectLst/>
                <a:latin typeface="+mn-lt"/>
                <a:ea typeface="+mn-ea"/>
                <a:cs typeface="+mn-cs"/>
              </a:rPr>
              <a:t> Bing Image Search.</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Gradient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Texture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khung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viền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nhiều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Drawing Tools Format </a:t>
            </a:r>
            <a:r>
              <a:rPr lang="en-US" sz="900" kern="1200" dirty="0" err="1">
                <a:solidFill>
                  <a:schemeClr val="tx1"/>
                </a:solidFill>
                <a:effectLst/>
                <a:latin typeface="+mn-lt"/>
                <a:ea typeface="+mn-ea"/>
                <a:cs typeface="+mn-cs"/>
              </a:rPr>
              <a:t>Format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Shape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Shape Outline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No Line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Weight</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dày</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Width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Dashes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nét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gạch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Dashed line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Arrows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mũi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Arrows.</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ứng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nhiều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Drawing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Shape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 Shape Effects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Preset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họa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sẵn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Shadow</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bóng</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Reflection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Glow</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rỡ</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Soft Edges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mềm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Bevel</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góc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cạnh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3-D Rotation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xoay</a:t>
            </a:r>
            <a:r>
              <a:rPr lang="en-US" sz="900" kern="1200" dirty="0">
                <a:solidFill>
                  <a:schemeClr val="tx1"/>
                </a:solidFill>
                <a:effectLst/>
                <a:latin typeface="+mn-lt"/>
                <a:ea typeface="+mn-ea"/>
                <a:cs typeface="+mn-cs"/>
              </a:rPr>
              <a:t> 3-D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p>
          <a:p>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áp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thời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ứng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lưu</a:t>
            </a:r>
            <a:r>
              <a:rPr lang="en-US" sz="900" i="1"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mỗi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ứng</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23</a:t>
            </a:fld>
            <a:endParaRPr lang="en-US"/>
          </a:p>
        </p:txBody>
      </p:sp>
    </p:spTree>
    <p:extLst>
      <p:ext uri="{BB962C8B-B14F-4D97-AF65-F5344CB8AC3E}">
        <p14:creationId xmlns:p14="http://schemas.microsoft.com/office/powerpoint/2010/main" val="185917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di </a:t>
            </a:r>
            <a:r>
              <a:rPr lang="en-US" sz="900" b="1" kern="1200" dirty="0" err="1">
                <a:solidFill>
                  <a:schemeClr val="tx1"/>
                </a:solidFill>
                <a:effectLst/>
                <a:latin typeface="+mn-lt"/>
                <a:ea typeface="+mn-ea"/>
                <a:cs typeface="+mn-cs"/>
              </a:rPr>
              <a:t>chuyển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thay</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đổi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kích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cỡ</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biểu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đồ</a:t>
            </a:r>
            <a:r>
              <a:rPr lang="en-US" sz="900" b="1" kern="1200" dirty="0">
                <a:solidFill>
                  <a:schemeClr val="tx1"/>
                </a:solidFill>
                <a:effectLst/>
                <a:latin typeface="+mn-lt"/>
                <a:ea typeface="+mn-ea"/>
                <a:cs typeface="+mn-cs"/>
              </a:rPr>
              <a:t> </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Di </a:t>
            </a: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Chat Area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con </a:t>
            </a:r>
            <a:r>
              <a:rPr lang="en-US" sz="900" kern="1200" dirty="0" err="1">
                <a:solidFill>
                  <a:schemeClr val="tx1"/>
                </a:solidFill>
                <a:effectLst/>
                <a:latin typeface="+mn-lt"/>
                <a:ea typeface="+mn-ea"/>
                <a:cs typeface="+mn-cs"/>
              </a:rPr>
              <a:t>trỏ</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mới</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Thay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kích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cỡ</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Chart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Size -&gt;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cao</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rộng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cuộn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Shape Height/Width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khiển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Handle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Di </a:t>
            </a: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đến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khác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Cut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Paste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thường</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ribbon:</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Chart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Location ð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Move Chart</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Move Chart,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Chọn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tính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hiện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có</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trong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hộp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chọn</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Object in</a:t>
            </a:r>
            <a:r>
              <a:rPr lang="en-US" sz="900" u="none" strike="noStrike"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Chọn</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New sheet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và</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nhập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tên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tính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mới</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tên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mặc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định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là</a:t>
            </a:r>
            <a:r>
              <a:rPr lang="en-US" sz="900" u="none" strike="noStrike" kern="1200" dirty="0">
                <a:solidFill>
                  <a:schemeClr val="tx1"/>
                </a:solidFill>
                <a:effectLst/>
                <a:latin typeface="+mn-lt"/>
                <a:ea typeface="+mn-ea"/>
                <a:cs typeface="+mn-cs"/>
              </a:rPr>
              <a:t> Chart1, Chart2…</a:t>
            </a: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di </a:t>
            </a:r>
            <a:r>
              <a:rPr lang="en-US" sz="900" i="1" kern="1200" dirty="0" err="1">
                <a:solidFill>
                  <a:schemeClr val="tx1"/>
                </a:solidFill>
                <a:effectLst/>
                <a:latin typeface="+mn-lt"/>
                <a:ea typeface="+mn-ea"/>
                <a:cs typeface="+mn-cs"/>
              </a:rPr>
              <a:t>chuyển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đến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mới</a:t>
            </a:r>
            <a:r>
              <a:rPr lang="en-US" sz="900" i="1" kern="1200" dirty="0">
                <a:solidFill>
                  <a:schemeClr val="tx1"/>
                </a:solidFill>
                <a:effectLst/>
                <a:latin typeface="+mn-lt"/>
                <a:ea typeface="+mn-ea"/>
                <a:cs typeface="+mn-cs"/>
              </a:rPr>
              <a:t>, Excel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gọi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Chart Sheet, </a:t>
            </a:r>
            <a:r>
              <a:rPr lang="en-US" sz="900" i="1" kern="1200" dirty="0" err="1">
                <a:solidFill>
                  <a:schemeClr val="tx1"/>
                </a:solidFill>
                <a:effectLst/>
                <a:latin typeface="+mn-lt"/>
                <a:ea typeface="+mn-ea"/>
                <a:cs typeface="+mn-cs"/>
              </a:rPr>
              <a:t>khác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Worksheet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chứa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Chart Sheet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chứa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a:t>
            </a:r>
          </a:p>
          <a:p>
            <a:pPr lvl="0"/>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di </a:t>
            </a:r>
            <a:r>
              <a:rPr lang="en-US" sz="900" i="1" kern="1200" dirty="0" err="1">
                <a:solidFill>
                  <a:schemeClr val="tx1"/>
                </a:solidFill>
                <a:effectLst/>
                <a:latin typeface="+mn-lt"/>
                <a:ea typeface="+mn-ea"/>
                <a:cs typeface="+mn-cs"/>
              </a:rPr>
              <a:t>chuyển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duy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Chart Sheet </a:t>
            </a:r>
            <a:r>
              <a:rPr lang="en-US" sz="900" i="1" kern="1200" dirty="0" err="1">
                <a:solidFill>
                  <a:schemeClr val="tx1"/>
                </a:solidFill>
                <a:effectLst/>
                <a:latin typeface="+mn-lt"/>
                <a:ea typeface="+mn-ea"/>
                <a:cs typeface="+mn-cs"/>
              </a:rPr>
              <a:t>đến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khác</a:t>
            </a:r>
            <a:r>
              <a:rPr lang="en-US" sz="900" i="1" kern="1200" dirty="0">
                <a:solidFill>
                  <a:schemeClr val="tx1"/>
                </a:solidFill>
                <a:effectLst/>
                <a:latin typeface="+mn-lt"/>
                <a:ea typeface="+mn-ea"/>
                <a:cs typeface="+mn-cs"/>
              </a:rPr>
              <a:t>, Excel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xóa</a:t>
            </a:r>
            <a:r>
              <a:rPr lang="en-US" sz="900" i="1" kern="1200" dirty="0">
                <a:solidFill>
                  <a:schemeClr val="tx1"/>
                </a:solidFill>
                <a:effectLst/>
                <a:latin typeface="+mn-lt"/>
                <a:ea typeface="+mn-ea"/>
                <a:cs typeface="+mn-cs"/>
              </a:rPr>
              <a:t> Chart Sheet </a:t>
            </a:r>
            <a:r>
              <a:rPr lang="en-US" sz="900" i="1" kern="1200" dirty="0" err="1">
                <a:solidFill>
                  <a:schemeClr val="tx1"/>
                </a:solidFill>
                <a:effectLst/>
                <a:latin typeface="+mn-lt"/>
                <a:ea typeface="+mn-ea"/>
                <a:cs typeface="+mn-cs"/>
              </a:rPr>
              <a:t>đó</a:t>
            </a:r>
            <a:r>
              <a:rPr lang="en-US" sz="900" i="1" kern="1200" dirty="0">
                <a:solidFill>
                  <a:schemeClr val="tx1"/>
                </a:solidFill>
                <a:effectLst/>
                <a:latin typeface="+mn-lt"/>
                <a:ea typeface="+mn-ea"/>
                <a:cs typeface="+mn-cs"/>
              </a:rPr>
              <a:t>.</a:t>
            </a:r>
          </a:p>
          <a:p>
            <a:endParaRPr lang="en-US" dirty="0"/>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Di </a:t>
            </a: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đến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sổ</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khác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Cut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Paste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thường</a:t>
            </a:r>
            <a:r>
              <a:rPr lang="en-US" sz="900" kern="1200" dirty="0">
                <a:solidFill>
                  <a:schemeClr val="tx1"/>
                </a:solidFill>
                <a:effectLst/>
                <a:latin typeface="+mn-lt"/>
                <a:ea typeface="+mn-ea"/>
                <a:cs typeface="+mn-cs"/>
              </a:rPr>
              <a:t>.</a:t>
            </a:r>
          </a:p>
          <a:p>
            <a:endParaRPr lang="en-US" sz="900" b="1" i="1" u="sng"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kết</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Linked</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ban </a:t>
            </a:r>
            <a:r>
              <a:rPr lang="en-US" sz="900" i="1" kern="1200" dirty="0" err="1">
                <a:solidFill>
                  <a:schemeClr val="tx1"/>
                </a:solidFill>
                <a:effectLst/>
                <a:latin typeface="+mn-lt"/>
                <a:ea typeface="+mn-ea"/>
                <a:cs typeface="+mn-cs"/>
              </a:rPr>
              <a:t>đầu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cũ</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6</a:t>
            </a:fld>
            <a:endParaRPr lang="en-US"/>
          </a:p>
        </p:txBody>
      </p:sp>
    </p:spTree>
    <p:extLst>
      <p:ext uri="{BB962C8B-B14F-4D97-AF65-F5344CB8AC3E}">
        <p14:creationId xmlns:p14="http://schemas.microsoft.com/office/powerpoint/2010/main" val="4129860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chèn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hình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ảnh</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Chèn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ảnh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từ</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tập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tin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Illustrations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Pictures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Insert Picture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tập</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máy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Insert</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Chèn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ảnh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trực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tuyến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Illustrations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Online Pictures</a:t>
            </a:r>
            <a:r>
              <a:rPr lang="en-US" sz="900" i="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Insert Pictures -&gt;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OneDrive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duyệt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tập</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lưu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mây</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Bing Image Search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tìm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Internet:</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Đặt</a:t>
            </a:r>
            <a:r>
              <a:rPr lang="en-US" sz="900" u="none" strike="noStrike" kern="1200" dirty="0">
                <a:solidFill>
                  <a:schemeClr val="tx1"/>
                </a:solidFill>
                <a:effectLst/>
                <a:latin typeface="+mn-lt"/>
                <a:ea typeface="+mn-ea"/>
                <a:cs typeface="+mn-cs"/>
              </a:rPr>
              <a:t> con </a:t>
            </a:r>
            <a:r>
              <a:rPr lang="en-US" sz="900" u="none" strike="noStrike" kern="1200" dirty="0" err="1">
                <a:solidFill>
                  <a:schemeClr val="tx1"/>
                </a:solidFill>
                <a:effectLst/>
                <a:latin typeface="+mn-lt"/>
                <a:ea typeface="+mn-ea"/>
                <a:cs typeface="+mn-cs"/>
              </a:rPr>
              <a:t>trỏ</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văn</a:t>
            </a:r>
            <a:r>
              <a:rPr lang="en-US" sz="900" u="none" strike="noStrike" kern="1200" dirty="0">
                <a:solidFill>
                  <a:schemeClr val="tx1"/>
                </a:solidFill>
                <a:effectLst/>
                <a:latin typeface="+mn-lt"/>
                <a:ea typeface="+mn-ea"/>
                <a:cs typeface="+mn-cs"/>
              </a:rPr>
              <a:t> bản </a:t>
            </a:r>
            <a:r>
              <a:rPr lang="en-US" sz="900" u="none" strike="noStrike" kern="1200" dirty="0" err="1">
                <a:solidFill>
                  <a:schemeClr val="tx1"/>
                </a:solidFill>
                <a:effectLst/>
                <a:latin typeface="+mn-lt"/>
                <a:ea typeface="+mn-ea"/>
                <a:cs typeface="+mn-cs"/>
              </a:rPr>
              <a:t>trong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khung</a:t>
            </a:r>
            <a:r>
              <a:rPr lang="en-US" sz="900" u="none" strike="noStrike" kern="1200" dirty="0">
                <a:solidFill>
                  <a:schemeClr val="tx1"/>
                </a:solidFill>
                <a:effectLst/>
                <a:latin typeface="+mn-lt"/>
                <a:ea typeface="+mn-ea"/>
                <a:cs typeface="+mn-cs"/>
              </a:rPr>
              <a:t> Bing Image Search -&gt; </a:t>
            </a:r>
            <a:r>
              <a:rPr lang="en-US" sz="900" u="none" strike="noStrike" kern="1200" dirty="0" err="1">
                <a:solidFill>
                  <a:schemeClr val="tx1"/>
                </a:solidFill>
                <a:effectLst/>
                <a:latin typeface="+mn-lt"/>
                <a:ea typeface="+mn-ea"/>
                <a:cs typeface="+mn-cs"/>
              </a:rPr>
              <a:t>nhập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từ</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khóa</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tìm</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kiếm</a:t>
            </a:r>
            <a:r>
              <a:rPr lang="en-US" sz="900" u="none" strike="noStrike" kern="1200" dirty="0">
                <a:solidFill>
                  <a:schemeClr val="tx1"/>
                </a:solidFill>
                <a:effectLst/>
                <a:latin typeface="+mn-lt"/>
                <a:ea typeface="+mn-ea"/>
                <a:cs typeface="+mn-cs"/>
              </a:rPr>
              <a:t> -&gt; </a:t>
            </a:r>
            <a:r>
              <a:rPr lang="en-US" sz="900" u="none" strike="noStrike" kern="1200" dirty="0" err="1">
                <a:solidFill>
                  <a:schemeClr val="tx1"/>
                </a:solidFill>
                <a:effectLst/>
                <a:latin typeface="+mn-lt"/>
                <a:ea typeface="+mn-ea"/>
                <a:cs typeface="+mn-cs"/>
              </a:rPr>
              <a:t>nhấp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nút</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Search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hoặc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nhấn</a:t>
            </a:r>
            <a:r>
              <a:rPr lang="en-US" sz="900" u="none" strike="noStrike" kern="1200" dirty="0">
                <a:solidFill>
                  <a:schemeClr val="tx1"/>
                </a:solidFill>
                <a:effectLst/>
                <a:latin typeface="+mn-lt"/>
                <a:ea typeface="+mn-ea"/>
                <a:cs typeface="+mn-cs"/>
              </a:rPr>
              <a:t> Enter.</a:t>
            </a:r>
          </a:p>
          <a:p>
            <a:pPr marL="1200150" lvl="3" indent="-171450" fontAlgn="base">
              <a:buFont typeface="Arial" panose="020B0604020202020204" pitchFamily="34" charset="0"/>
              <a:buChar char="•"/>
            </a:pPr>
            <a:r>
              <a:rPr lang="en-US" sz="900" u="none" strike="noStrike" kern="1200" dirty="0" err="1">
                <a:solidFill>
                  <a:schemeClr val="tx1"/>
                </a:solidFill>
                <a:effectLst/>
                <a:latin typeface="+mn-lt"/>
                <a:ea typeface="+mn-ea"/>
                <a:cs typeface="+mn-cs"/>
              </a:rPr>
              <a:t>Đánh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dấu</a:t>
            </a:r>
            <a:r>
              <a:rPr lang="en-US" sz="900" u="none" strike="noStrike" kern="1200" dirty="0">
                <a:solidFill>
                  <a:schemeClr val="tx1"/>
                </a:solidFill>
                <a:effectLst/>
                <a:latin typeface="+mn-lt"/>
                <a:ea typeface="+mn-ea"/>
                <a:cs typeface="+mn-cs"/>
              </a:rPr>
              <a:t> ô </a:t>
            </a:r>
            <a:r>
              <a:rPr lang="en-US" sz="900" u="none" strike="noStrike" kern="1200" dirty="0" err="1">
                <a:solidFill>
                  <a:schemeClr val="tx1"/>
                </a:solidFill>
                <a:effectLst/>
                <a:latin typeface="+mn-lt"/>
                <a:ea typeface="+mn-ea"/>
                <a:cs typeface="+mn-cs"/>
              </a:rPr>
              <a:t>chọn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tại</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góc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trên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trái</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của</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một</a:t>
            </a:r>
            <a:r>
              <a:rPr lang="en-US" sz="900" u="none" strike="noStrike" kern="1200" dirty="0">
                <a:solidFill>
                  <a:schemeClr val="tx1"/>
                </a:solidFill>
                <a:effectLst/>
                <a:latin typeface="+mn-lt"/>
                <a:ea typeface="+mn-ea"/>
                <a:cs typeface="+mn-cs"/>
              </a:rPr>
              <a:t> hay </a:t>
            </a:r>
            <a:r>
              <a:rPr lang="en-US" sz="900" u="none" strike="noStrike" kern="1200" dirty="0" err="1">
                <a:solidFill>
                  <a:schemeClr val="tx1"/>
                </a:solidFill>
                <a:effectLst/>
                <a:latin typeface="+mn-lt"/>
                <a:ea typeface="+mn-ea"/>
                <a:cs typeface="+mn-cs"/>
              </a:rPr>
              <a:t>nhiều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ảnh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tìm</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được</a:t>
            </a:r>
            <a:r>
              <a:rPr lang="en-US" sz="900" u="none" strike="noStrike" kern="1200" dirty="0">
                <a:solidFill>
                  <a:schemeClr val="tx1"/>
                </a:solidFill>
                <a:effectLst/>
                <a:latin typeface="+mn-lt"/>
                <a:ea typeface="+mn-ea"/>
                <a:cs typeface="+mn-cs"/>
              </a:rPr>
              <a:t> -&gt; </a:t>
            </a:r>
            <a:r>
              <a:rPr lang="en-US" sz="900" u="none" strike="noStrike" kern="1200" dirty="0" err="1">
                <a:solidFill>
                  <a:schemeClr val="tx1"/>
                </a:solidFill>
                <a:effectLst/>
                <a:latin typeface="+mn-lt"/>
                <a:ea typeface="+mn-ea"/>
                <a:cs typeface="+mn-cs"/>
              </a:rPr>
              <a:t>nhấp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nút</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Insert</a:t>
            </a:r>
            <a:r>
              <a:rPr lang="en-US" sz="900" u="none" strike="noStrike" kern="1200" dirty="0">
                <a:solidFill>
                  <a:schemeClr val="tx1"/>
                </a:solidFill>
                <a:effectLst/>
                <a:latin typeface="+mn-lt"/>
                <a:ea typeface="+mn-ea"/>
                <a:cs typeface="+mn-cs"/>
              </a:rPr>
              <a:t>.</a:t>
            </a: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tác</a:t>
            </a:r>
            <a:r>
              <a:rPr lang="en-US" sz="900" i="1" kern="1200" dirty="0">
                <a:solidFill>
                  <a:schemeClr val="tx1"/>
                </a:solidFill>
                <a:effectLst/>
                <a:latin typeface="+mn-lt"/>
                <a:ea typeface="+mn-ea"/>
                <a:cs typeface="+mn-cs"/>
              </a:rPr>
              <a:t> di </a:t>
            </a:r>
            <a:r>
              <a:rPr lang="en-US" sz="900" i="1" kern="1200" dirty="0" err="1">
                <a:solidFill>
                  <a:schemeClr val="tx1"/>
                </a:solidFill>
                <a:effectLst/>
                <a:latin typeface="+mn-lt"/>
                <a:ea typeface="+mn-ea"/>
                <a:cs typeface="+mn-cs"/>
              </a:rPr>
              <a:t>chuyển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đổi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kích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thước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ảnh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thực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như</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tượng</a:t>
            </a:r>
            <a:r>
              <a:rPr lang="en-US" sz="900" i="1" kern="1200" dirty="0">
                <a:solidFill>
                  <a:schemeClr val="tx1"/>
                </a:solidFill>
                <a:effectLst/>
                <a:latin typeface="+mn-lt"/>
                <a:ea typeface="+mn-ea"/>
                <a:cs typeface="+mn-cs"/>
              </a:rPr>
              <a:t> Shapes.</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24</a:t>
            </a:fld>
            <a:endParaRPr lang="en-US"/>
          </a:p>
        </p:txBody>
      </p:sp>
    </p:spTree>
    <p:extLst>
      <p:ext uri="{BB962C8B-B14F-4D97-AF65-F5344CB8AC3E}">
        <p14:creationId xmlns:p14="http://schemas.microsoft.com/office/powerpoint/2010/main" val="690293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biên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tập</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ảnh</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Loại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bỏ</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nền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ảnh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Picture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Adjust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Remove Background</a:t>
            </a:r>
            <a:r>
              <a:rPr lang="en-US" sz="9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pPr marL="171450" indent="-171450">
              <a:buFont typeface="Arial" panose="020B0604020202020204" pitchFamily="34" charset="0"/>
              <a:buChar char="•"/>
            </a:pPr>
            <a:r>
              <a:rPr lang="en-US" sz="900" i="1" kern="1200" dirty="0">
                <a:solidFill>
                  <a:schemeClr val="tx1"/>
                </a:solidFill>
                <a:effectLst/>
                <a:latin typeface="+mn-lt"/>
                <a:ea typeface="+mn-ea"/>
                <a:cs typeface="+mn-cs"/>
              </a:rPr>
              <a:t>Excel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nền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bỏ</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thẻ</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cảnh</a:t>
            </a:r>
            <a:r>
              <a:rPr lang="en-US" sz="900" i="1" kern="1200" dirty="0">
                <a:solidFill>
                  <a:schemeClr val="tx1"/>
                </a:solidFill>
                <a:effectLst/>
                <a:latin typeface="+mn-lt"/>
                <a:ea typeface="+mn-ea"/>
                <a:cs typeface="+mn-cs"/>
              </a:rPr>
              <a:t> Picture Tools Background Removal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lựa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nền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lại</a:t>
            </a:r>
            <a:r>
              <a:rPr lang="en-US" sz="900" i="1" kern="1200" dirty="0">
                <a:solidFill>
                  <a:schemeClr val="tx1"/>
                </a:solidFill>
                <a:effectLst/>
                <a:latin typeface="+mn-lt"/>
                <a:ea typeface="+mn-ea"/>
                <a:cs typeface="+mn-cs"/>
              </a:rPr>
              <a:t> (Mark Areas to Keep) hay </a:t>
            </a:r>
            <a:r>
              <a:rPr lang="en-US" sz="900" i="1" kern="1200" dirty="0" err="1">
                <a:solidFill>
                  <a:schemeClr val="tx1"/>
                </a:solidFill>
                <a:effectLst/>
                <a:latin typeface="+mn-lt"/>
                <a:ea typeface="+mn-ea"/>
                <a:cs typeface="+mn-cs"/>
              </a:rPr>
              <a:t>loại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bỏ</a:t>
            </a:r>
            <a:r>
              <a:rPr lang="en-US" sz="900" i="1" kern="1200" dirty="0">
                <a:solidFill>
                  <a:schemeClr val="tx1"/>
                </a:solidFill>
                <a:effectLst/>
                <a:latin typeface="+mn-lt"/>
                <a:ea typeface="+mn-ea"/>
                <a:cs typeface="+mn-cs"/>
              </a:rPr>
              <a:t> (Mark Areas to Remove).</a:t>
            </a:r>
          </a:p>
          <a:p>
            <a:pPr marL="171450" lvl="0" indent="-171450">
              <a:buFont typeface="Arial" panose="020B0604020202020204" pitchFamily="34" charset="0"/>
              <a:buChar char="•"/>
            </a:pPr>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chất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ảnh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Picture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Adjust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Corrections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nét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Sharpen/Soften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Brightness/</a:t>
            </a:r>
            <a:r>
              <a:rPr lang="en-US" sz="900" b="1" kern="1200" dirty="0" err="1">
                <a:solidFill>
                  <a:schemeClr val="tx1"/>
                </a:solidFill>
                <a:effectLst/>
                <a:latin typeface="+mn-lt"/>
                <a:ea typeface="+mn-ea"/>
                <a:cs typeface="+mn-cs"/>
              </a:rPr>
              <a:t>Constrast</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màu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sắc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ảnh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Color.</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Picture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Adjust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Color</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đậm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Color Saturation/Tone</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Recolor</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suốt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Set Transparent Color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Áp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ứng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ảnh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Picture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Adjust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Artistic Effects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họa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khung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viền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Picture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Picture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i="1"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Picture Border</a:t>
            </a:r>
            <a:r>
              <a:rPr lang="en-US" sz="900" i="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endParaRPr lang="en-US" sz="900" kern="1200" dirty="0">
              <a:solidFill>
                <a:schemeClr val="tx1"/>
              </a:solidFill>
              <a:effectLst/>
              <a:latin typeface="+mn-lt"/>
              <a:ea typeface="+mn-ea"/>
              <a:cs typeface="+mn-cs"/>
            </a:endParaRP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dày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Weight</a:t>
            </a:r>
            <a:endParaRPr lang="en-US" sz="900" kern="1200" dirty="0">
              <a:solidFill>
                <a:schemeClr val="tx1"/>
              </a:solidFill>
              <a:effectLst/>
              <a:latin typeface="+mn-lt"/>
              <a:ea typeface="+mn-ea"/>
              <a:cs typeface="+mn-cs"/>
            </a:endParaRP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nét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gạch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Dashes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Shape Outline).</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ứng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họa</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Picture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Picture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i="1"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Picture Effects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ứng</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Sử</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mẫu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Visual </a:t>
            </a:r>
            <a:r>
              <a:rPr lang="es-MX" sz="900" b="1" kern="1200" dirty="0" err="1">
                <a:solidFill>
                  <a:schemeClr val="tx1"/>
                </a:solidFill>
                <a:effectLst/>
                <a:latin typeface="+mn-lt"/>
                <a:ea typeface="+mn-ea"/>
                <a:cs typeface="+mn-cs"/>
              </a:rPr>
              <a:t>Styles</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Picture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Picture Styles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Quick Styles.</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Cắt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xén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ảnh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Picture Tools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Size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Crop</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khiển</a:t>
            </a:r>
            <a:r>
              <a:rPr lang="en-US" sz="900" kern="1200" dirty="0">
                <a:solidFill>
                  <a:schemeClr val="tx1"/>
                </a:solidFill>
                <a:effectLst/>
                <a:latin typeface="+mn-lt"/>
                <a:ea typeface="+mn-ea"/>
                <a:cs typeface="+mn-cs"/>
              </a:rPr>
              <a:t> ở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góc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xén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25</a:t>
            </a:fld>
            <a:endParaRPr lang="en-US"/>
          </a:p>
        </p:txBody>
      </p:sp>
    </p:spTree>
    <p:extLst>
      <p:ext uri="{BB962C8B-B14F-4D97-AF65-F5344CB8AC3E}">
        <p14:creationId xmlns:p14="http://schemas.microsoft.com/office/powerpoint/2010/main" val="3055017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26</a:t>
            </a:fld>
            <a:endParaRPr lang="en-US"/>
          </a:p>
        </p:txBody>
      </p:sp>
    </p:spTree>
    <p:extLst>
      <p:ext uri="{BB962C8B-B14F-4D97-AF65-F5344CB8AC3E}">
        <p14:creationId xmlns:p14="http://schemas.microsoft.com/office/powerpoint/2010/main" val="42289852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27</a:t>
            </a:fld>
            <a:endParaRPr lang="en-US"/>
          </a:p>
        </p:txBody>
      </p:sp>
    </p:spTree>
    <p:extLst>
      <p:ext uri="{BB962C8B-B14F-4D97-AF65-F5344CB8AC3E}">
        <p14:creationId xmlns:p14="http://schemas.microsoft.com/office/powerpoint/2010/main" val="1680357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28</a:t>
            </a:fld>
            <a:endParaRPr lang="en-US"/>
          </a:p>
        </p:txBody>
      </p:sp>
    </p:spTree>
    <p:extLst>
      <p:ext uri="{BB962C8B-B14F-4D97-AF65-F5344CB8AC3E}">
        <p14:creationId xmlns:p14="http://schemas.microsoft.com/office/powerpoint/2010/main" val="23139179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sử</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dụng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khung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vụ</a:t>
            </a:r>
            <a:r>
              <a:rPr lang="en-US" sz="900" b="1" kern="1200" dirty="0">
                <a:solidFill>
                  <a:schemeClr val="tx1"/>
                </a:solidFill>
                <a:effectLst/>
                <a:latin typeface="+mn-lt"/>
                <a:ea typeface="+mn-ea"/>
                <a:cs typeface="+mn-cs"/>
              </a:rPr>
              <a:t> Format Shape</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độ</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suốt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nền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và</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khung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viền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Shape Options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Fill &amp; Line.</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Fill</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tỷ</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Transparency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nền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Line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tỷ</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Transparency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viền</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ứng</a:t>
            </a:r>
            <a:r>
              <a:rPr lang="es-MX" sz="900" b="1" kern="1200" dirty="0">
                <a:solidFill>
                  <a:schemeClr val="tx1"/>
                </a:solidFill>
                <a:effectLst/>
                <a:latin typeface="+mn-lt"/>
                <a:ea typeface="+mn-ea"/>
                <a:cs typeface="+mn-cs"/>
              </a:rPr>
              <a:t> 3-D:</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Shape Options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Effects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3-D Format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Depth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3-D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Size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3-D bao </a:t>
            </a:r>
            <a:r>
              <a:rPr lang="en-US" sz="900" kern="1200" dirty="0" err="1">
                <a:solidFill>
                  <a:schemeClr val="tx1"/>
                </a:solidFill>
                <a:effectLst/>
                <a:latin typeface="+mn-lt"/>
                <a:ea typeface="+mn-ea"/>
                <a:cs typeface="+mn-cs"/>
              </a:rPr>
              <a:t>gồm</a:t>
            </a:r>
            <a:r>
              <a:rPr lang="en-US" sz="900" kern="1200" dirty="0">
                <a:solidFill>
                  <a:schemeClr val="tx1"/>
                </a:solidFill>
                <a:effectLst/>
                <a:latin typeface="+mn-lt"/>
                <a:ea typeface="+mn-ea"/>
                <a:cs typeface="+mn-cs"/>
              </a:rPr>
              <a:t> Bevel, </a:t>
            </a:r>
            <a:r>
              <a:rPr lang="en-US" sz="900" kern="1200" dirty="0" err="1">
                <a:solidFill>
                  <a:schemeClr val="tx1"/>
                </a:solidFill>
                <a:effectLst/>
                <a:latin typeface="+mn-lt"/>
                <a:ea typeface="+mn-ea"/>
                <a:cs typeface="+mn-cs"/>
              </a:rPr>
              <a:t>Contuor</a:t>
            </a:r>
            <a:r>
              <a:rPr lang="en-US" sz="900" kern="1200" dirty="0">
                <a:solidFill>
                  <a:schemeClr val="tx1"/>
                </a:solidFill>
                <a:effectLst/>
                <a:latin typeface="+mn-lt"/>
                <a:ea typeface="+mn-ea"/>
                <a:cs typeface="+mn-cs"/>
              </a:rPr>
              <a:t>, Material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Lighting.</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ứng</a:t>
            </a:r>
            <a:r>
              <a:rPr lang="en-US" sz="900" i="1" kern="1200" dirty="0">
                <a:solidFill>
                  <a:schemeClr val="tx1"/>
                </a:solidFill>
                <a:effectLst/>
                <a:latin typeface="+mn-lt"/>
                <a:ea typeface="+mn-ea"/>
                <a:cs typeface="+mn-cs"/>
              </a:rPr>
              <a:t> 3-D Rotation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thấy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ứng</a:t>
            </a:r>
            <a:r>
              <a:rPr lang="en-US" sz="900" i="1" kern="1200" dirty="0">
                <a:solidFill>
                  <a:schemeClr val="tx1"/>
                </a:solidFill>
                <a:effectLst/>
                <a:latin typeface="+mn-lt"/>
                <a:ea typeface="+mn-ea"/>
                <a:cs typeface="+mn-cs"/>
              </a:rPr>
              <a:t> 3-D Format. </a:t>
            </a:r>
          </a:p>
          <a:p>
            <a:pPr mar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Trình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bày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văn</a:t>
            </a:r>
            <a:r>
              <a:rPr lang="es-MX" sz="900" b="1" kern="1200" dirty="0">
                <a:solidFill>
                  <a:schemeClr val="tx1"/>
                </a:solidFill>
                <a:effectLst/>
                <a:latin typeface="+mn-lt"/>
                <a:ea typeface="+mn-ea"/>
                <a:cs typeface="+mn-cs"/>
              </a:rPr>
              <a:t> bản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Shape Options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Textbox</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Vertical alignment</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dọc</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Text Direction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hướng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Wrap text in shape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xoay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tượng</a:t>
            </a:r>
            <a:r>
              <a:rPr lang="en-US" sz="900" i="1" kern="1200" dirty="0">
                <a:solidFill>
                  <a:schemeClr val="tx1"/>
                </a:solidFill>
                <a:effectLst/>
                <a:latin typeface="+mn-lt"/>
                <a:ea typeface="+mn-ea"/>
                <a:cs typeface="+mn-cs"/>
              </a:rPr>
              <a:t> Picture,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Format Picture Pane bao </a:t>
            </a:r>
            <a:r>
              <a:rPr lang="en-US" sz="900" i="1" kern="1200" dirty="0" err="1">
                <a:solidFill>
                  <a:schemeClr val="tx1"/>
                </a:solidFill>
                <a:effectLst/>
                <a:latin typeface="+mn-lt"/>
                <a:ea typeface="+mn-ea"/>
                <a:cs typeface="+mn-cs"/>
              </a:rPr>
              <a:t>gồm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bốn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Fill &amp; Line, Effects, Size &amp; Properties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Picture,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tùy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Shape,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tùy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Picture.</a:t>
            </a:r>
          </a:p>
          <a:p>
            <a:pPr lvl="0"/>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Effects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thêm</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tùy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ứng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họa</a:t>
            </a:r>
            <a:r>
              <a:rPr lang="en-US" sz="900" i="1" kern="1200" dirty="0">
                <a:solidFill>
                  <a:schemeClr val="tx1"/>
                </a:solidFill>
                <a:effectLst/>
                <a:latin typeface="+mn-lt"/>
                <a:ea typeface="+mn-ea"/>
                <a:cs typeface="+mn-cs"/>
              </a:rPr>
              <a:t> Artistic Effects.</a:t>
            </a:r>
          </a:p>
          <a:p>
            <a:pPr lvl="0"/>
            <a:r>
              <a:rPr lang="en-US" sz="900" i="1" kern="1200" dirty="0" err="1">
                <a:solidFill>
                  <a:schemeClr val="tx1"/>
                </a:solidFill>
                <a:effectLst/>
                <a:latin typeface="+mn-lt"/>
                <a:ea typeface="+mn-ea"/>
                <a:cs typeface="+mn-cs"/>
              </a:rPr>
              <a:t>Nhóm</a:t>
            </a:r>
            <a:r>
              <a:rPr lang="en-US" sz="900" i="1" kern="1200" dirty="0">
                <a:solidFill>
                  <a:schemeClr val="tx1"/>
                </a:solidFill>
                <a:effectLst/>
                <a:latin typeface="+mn-lt"/>
                <a:ea typeface="+mn-ea"/>
                <a:cs typeface="+mn-cs"/>
              </a:rPr>
              <a:t> Picture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tùy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riêng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ảnhbao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gồm</a:t>
            </a:r>
            <a:r>
              <a:rPr lang="en-US" sz="900" i="1" kern="1200" dirty="0">
                <a:solidFill>
                  <a:schemeClr val="tx1"/>
                </a:solidFill>
                <a:effectLst/>
                <a:latin typeface="+mn-lt"/>
                <a:ea typeface="+mn-ea"/>
                <a:cs typeface="+mn-cs"/>
              </a:rPr>
              <a:t>  Picture Corrections, Picture Color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Crop. </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29</a:t>
            </a:fld>
            <a:endParaRPr lang="en-US"/>
          </a:p>
        </p:txBody>
      </p:sp>
    </p:spTree>
    <p:extLst>
      <p:ext uri="{BB962C8B-B14F-4D97-AF65-F5344CB8AC3E}">
        <p14:creationId xmlns:p14="http://schemas.microsoft.com/office/powerpoint/2010/main" val="33370229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thay</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đổi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kích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cỡ</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hình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dạng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tỷ</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lệ</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Cố</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tỷ</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lệ</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ảnh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Shape/Picture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Size &amp; Properties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Lock aspect ratio</a:t>
            </a:r>
            <a:r>
              <a:rPr lang="en-US" sz="900" kern="1200" dirty="0">
                <a:solidFill>
                  <a:schemeClr val="tx1"/>
                </a:solidFill>
                <a:effectLst/>
                <a:latin typeface="+mn-lt"/>
                <a:ea typeface="+mn-ea"/>
                <a:cs typeface="+mn-cs"/>
              </a:rPr>
              <a:t>.</a:t>
            </a: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phím</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Shift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tỷ</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khung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ảnh</a:t>
            </a:r>
            <a:r>
              <a:rPr lang="en-US" sz="900" i="1" kern="1200" dirty="0">
                <a:solidFill>
                  <a:schemeClr val="tx1"/>
                </a:solidFill>
                <a:effectLst/>
                <a:latin typeface="+mn-lt"/>
                <a:ea typeface="+mn-ea"/>
                <a:cs typeface="+mn-cs"/>
              </a:rPr>
              <a:t>.</a:t>
            </a:r>
          </a:p>
          <a:p>
            <a:pPr lvl="0"/>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phím</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Ctrl</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tọa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ảnh</a:t>
            </a:r>
            <a:r>
              <a:rPr lang="en-US" sz="900" i="1" kern="1200" dirty="0">
                <a:solidFill>
                  <a:schemeClr val="tx1"/>
                </a:solidFill>
                <a:effectLst/>
                <a:latin typeface="+mn-lt"/>
                <a:ea typeface="+mn-ea"/>
                <a:cs typeface="+mn-cs"/>
              </a:rPr>
              <a:t>.</a:t>
            </a:r>
          </a:p>
          <a:p>
            <a:pPr lvl="0"/>
            <a:r>
              <a:rPr lang="en-US" sz="900" i="1" kern="1200" dirty="0" err="1">
                <a:solidFill>
                  <a:schemeClr val="tx1"/>
                </a:solidFill>
                <a:effectLst/>
                <a:latin typeface="+mn-lt"/>
                <a:ea typeface="+mn-ea"/>
                <a:cs typeface="+mn-cs"/>
              </a:rPr>
              <a:t>Giữ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phím</a:t>
            </a:r>
            <a:r>
              <a:rPr lang="en-US" sz="900" i="1" kern="1200" dirty="0">
                <a:solidFill>
                  <a:schemeClr val="tx1"/>
                </a:solidFill>
                <a:effectLst/>
                <a:latin typeface="+mn-lt"/>
                <a:ea typeface="+mn-ea"/>
                <a:cs typeface="+mn-cs"/>
              </a:rPr>
              <a:t> </a:t>
            </a:r>
            <a:r>
              <a:rPr lang="en-US" sz="900" b="1" i="1" kern="1200" dirty="0" err="1">
                <a:solidFill>
                  <a:schemeClr val="tx1"/>
                </a:solidFill>
                <a:effectLst/>
                <a:latin typeface="+mn-lt"/>
                <a:ea typeface="+mn-ea"/>
                <a:cs typeface="+mn-cs"/>
              </a:rPr>
              <a:t>Ctrl+Shift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thời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tỷ</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khung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trí</a:t>
            </a:r>
            <a:r>
              <a:rPr lang="en-US" sz="900" i="1" kern="1200" dirty="0">
                <a:solidFill>
                  <a:schemeClr val="tx1"/>
                </a:solidFill>
                <a:effectLst/>
                <a:latin typeface="+mn-lt"/>
                <a:ea typeface="+mn-ea"/>
                <a:cs typeface="+mn-cs"/>
              </a:rPr>
              <a:t>.</a:t>
            </a:r>
          </a:p>
          <a:p>
            <a:pPr lvl="0"/>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dạng</a:t>
            </a:r>
            <a:r>
              <a:rPr lang="es-MX" sz="900" b="1" kern="1200" dirty="0">
                <a:solidFill>
                  <a:schemeClr val="tx1"/>
                </a:solidFill>
                <a:effectLst/>
                <a:latin typeface="+mn-lt"/>
                <a:ea typeface="+mn-ea"/>
                <a:cs typeface="+mn-cs"/>
              </a:rPr>
              <a:t>: </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Shape.</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Định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chất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Shape/Picture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Size &amp; Properties </a:t>
            </a:r>
            <a:r>
              <a:rPr lang="en-US" sz="900" kern="1200" dirty="0">
                <a:solidFill>
                  <a:schemeClr val="tx1"/>
                </a:solidFill>
                <a:effectLst/>
                <a:latin typeface="+mn-lt"/>
                <a:ea typeface="+mn-ea"/>
                <a:cs typeface="+mn-cs"/>
              </a:rPr>
              <a:t>-&gt;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Properties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b="1" i="1"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Move &amp; Size with cells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gắn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ô/</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cột</a:t>
            </a:r>
            <a:r>
              <a:rPr lang="en-US" sz="900" i="1" kern="1200" dirty="0">
                <a:solidFill>
                  <a:schemeClr val="tx1"/>
                </a:solidFill>
                <a:effectLst/>
                <a:latin typeface="+mn-lt"/>
                <a:ea typeface="+mn-ea"/>
                <a:cs typeface="+mn-cs"/>
              </a:rPr>
              <a:t> </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hay ô </a:t>
            </a:r>
            <a:r>
              <a:rPr lang="en-US" sz="900" kern="1200" dirty="0" err="1">
                <a:solidFill>
                  <a:schemeClr val="tx1"/>
                </a:solidFill>
                <a:effectLst/>
                <a:latin typeface="+mn-lt"/>
                <a:ea typeface="+mn-ea"/>
                <a:cs typeface="+mn-cs"/>
              </a:rPr>
              <a:t>thì</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ảnh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b="1" i="1"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Resize shape to fit text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Shape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chứa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đủ</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a:t>
            </a:r>
          </a:p>
          <a:p>
            <a:endParaRPr lang="en-US" sz="900" b="1" i="1" u="sng"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endParaRPr lang="en-US" sz="900" i="1" kern="1200" dirty="0">
              <a:solidFill>
                <a:schemeClr val="tx1"/>
              </a:solidFill>
              <a:effectLst/>
              <a:latin typeface="+mn-lt"/>
              <a:ea typeface="+mn-ea"/>
              <a:cs typeface="+mn-cs"/>
            </a:endParaRPr>
          </a:p>
          <a:p>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tượng</a:t>
            </a:r>
            <a:r>
              <a:rPr lang="en-US" sz="900" i="1" kern="1200" dirty="0">
                <a:solidFill>
                  <a:schemeClr val="tx1"/>
                </a:solidFill>
                <a:effectLst/>
                <a:latin typeface="+mn-lt"/>
                <a:ea typeface="+mn-ea"/>
                <a:cs typeface="+mn-cs"/>
              </a:rPr>
              <a:t> Picture,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nhấp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nút</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Reset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mọi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đổi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phục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hồi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hình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thái</a:t>
            </a:r>
            <a:r>
              <a:rPr lang="en-US" sz="900" i="1" kern="1200" dirty="0">
                <a:solidFill>
                  <a:schemeClr val="tx1"/>
                </a:solidFill>
                <a:effectLst/>
                <a:latin typeface="+mn-lt"/>
                <a:ea typeface="+mn-ea"/>
                <a:cs typeface="+mn-cs"/>
              </a:rPr>
              <a:t> ban </a:t>
            </a:r>
            <a:r>
              <a:rPr lang="en-US" sz="900" i="1" kern="1200" dirty="0" err="1">
                <a:solidFill>
                  <a:schemeClr val="tx1"/>
                </a:solidFill>
                <a:effectLst/>
                <a:latin typeface="+mn-lt"/>
                <a:ea typeface="+mn-ea"/>
                <a:cs typeface="+mn-cs"/>
              </a:rPr>
              <a:t>đầu</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30</a:t>
            </a:fld>
            <a:endParaRPr lang="en-US"/>
          </a:p>
        </p:txBody>
      </p:sp>
    </p:spTree>
    <p:extLst>
      <p:ext uri="{BB962C8B-B14F-4D97-AF65-F5344CB8AC3E}">
        <p14:creationId xmlns:p14="http://schemas.microsoft.com/office/powerpoint/2010/main" val="1938000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xoay</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đối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tượng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hình</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Xoay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tự</a:t>
            </a:r>
            <a:r>
              <a:rPr lang="es-MX" sz="900" b="1" kern="1200" dirty="0">
                <a:solidFill>
                  <a:schemeClr val="tx1"/>
                </a:solidFill>
                <a:effectLst/>
                <a:latin typeface="+mn-lt"/>
                <a:ea typeface="+mn-ea"/>
                <a:cs typeface="+mn-cs"/>
              </a:rPr>
              <a:t> do:</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Shape/Picture.</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xoay</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Free Rotate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xoay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Sử</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Ribbon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Shape/Picture.</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 Format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Arrange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Rotate Objects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Rotate Right/Left 90</a:t>
            </a:r>
            <a:r>
              <a:rPr lang="en-US" sz="900" b="1" i="1" kern="1200" baseline="30000" dirty="0">
                <a:solidFill>
                  <a:schemeClr val="tx1"/>
                </a:solidFill>
                <a:effectLst/>
                <a:latin typeface="+mn-lt"/>
                <a:ea typeface="+mn-ea"/>
                <a:cs typeface="+mn-cs"/>
              </a:rPr>
              <a:t>0</a:t>
            </a:r>
            <a:r>
              <a:rPr lang="en-US" sz="900" i="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31</a:t>
            </a:fld>
            <a:endParaRPr lang="en-US"/>
          </a:p>
        </p:txBody>
      </p:sp>
    </p:spTree>
    <p:extLst>
      <p:ext uri="{BB962C8B-B14F-4D97-AF65-F5344CB8AC3E}">
        <p14:creationId xmlns:p14="http://schemas.microsoft.com/office/powerpoint/2010/main" val="7107193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32</a:t>
            </a:fld>
            <a:endParaRPr lang="en-US"/>
          </a:p>
        </p:txBody>
      </p:sp>
    </p:spTree>
    <p:extLst>
      <p:ext uri="{BB962C8B-B14F-4D97-AF65-F5344CB8AC3E}">
        <p14:creationId xmlns:p14="http://schemas.microsoft.com/office/powerpoint/2010/main" val="36022917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33</a:t>
            </a:fld>
            <a:endParaRPr lang="en-US"/>
          </a:p>
        </p:txBody>
      </p:sp>
    </p:spTree>
    <p:extLst>
      <p:ext uri="{BB962C8B-B14F-4D97-AF65-F5344CB8AC3E}">
        <p14:creationId xmlns:p14="http://schemas.microsoft.com/office/powerpoint/2010/main" val="236309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7</a:t>
            </a:fld>
            <a:endParaRPr lang="en-US"/>
          </a:p>
        </p:txBody>
      </p:sp>
    </p:spTree>
    <p:extLst>
      <p:ext uri="{BB962C8B-B14F-4D97-AF65-F5344CB8AC3E}">
        <p14:creationId xmlns:p14="http://schemas.microsoft.com/office/powerpoint/2010/main" val="32492983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34</a:t>
            </a:fld>
            <a:endParaRPr lang="en-US"/>
          </a:p>
        </p:txBody>
      </p:sp>
    </p:spTree>
    <p:extLst>
      <p:ext uri="{BB962C8B-B14F-4D97-AF65-F5344CB8AC3E}">
        <p14:creationId xmlns:p14="http://schemas.microsoft.com/office/powerpoint/2010/main" val="42382359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35</a:t>
            </a:fld>
            <a:endParaRPr lang="en-US"/>
          </a:p>
        </p:txBody>
      </p:sp>
    </p:spTree>
    <p:extLst>
      <p:ext uri="{BB962C8B-B14F-4D97-AF65-F5344CB8AC3E}">
        <p14:creationId xmlns:p14="http://schemas.microsoft.com/office/powerpoint/2010/main" val="11447435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36</a:t>
            </a:fld>
            <a:endParaRPr lang="en-US"/>
          </a:p>
        </p:txBody>
      </p:sp>
    </p:spTree>
    <p:extLst>
      <p:ext uri="{BB962C8B-B14F-4D97-AF65-F5344CB8AC3E}">
        <p14:creationId xmlns:p14="http://schemas.microsoft.com/office/powerpoint/2010/main" val="4097638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37</a:t>
            </a:fld>
            <a:endParaRPr lang="en-US"/>
          </a:p>
        </p:txBody>
      </p:sp>
    </p:spTree>
    <p:extLst>
      <p:ext uri="{BB962C8B-B14F-4D97-AF65-F5344CB8AC3E}">
        <p14:creationId xmlns:p14="http://schemas.microsoft.com/office/powerpoint/2010/main" val="13504004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38</a:t>
            </a:fld>
            <a:endParaRPr lang="en-US"/>
          </a:p>
        </p:txBody>
      </p:sp>
    </p:spTree>
    <p:extLst>
      <p:ext uri="{BB962C8B-B14F-4D97-AF65-F5344CB8AC3E}">
        <p14:creationId xmlns:p14="http://schemas.microsoft.com/office/powerpoint/2010/main" val="22507547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39</a:t>
            </a:fld>
            <a:endParaRPr lang="en-US"/>
          </a:p>
        </p:txBody>
      </p:sp>
    </p:spTree>
    <p:extLst>
      <p:ext uri="{BB962C8B-B14F-4D97-AF65-F5344CB8AC3E}">
        <p14:creationId xmlns:p14="http://schemas.microsoft.com/office/powerpoint/2010/main" val="35933375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40</a:t>
            </a:fld>
            <a:endParaRPr lang="en-US"/>
          </a:p>
        </p:txBody>
      </p:sp>
    </p:spTree>
    <p:extLst>
      <p:ext uri="{BB962C8B-B14F-4D97-AF65-F5344CB8AC3E}">
        <p14:creationId xmlns:p14="http://schemas.microsoft.com/office/powerpoint/2010/main" val="23962013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41</a:t>
            </a:fld>
            <a:endParaRPr lang="en-US"/>
          </a:p>
        </p:txBody>
      </p:sp>
    </p:spTree>
    <p:extLst>
      <p:ext uri="{BB962C8B-B14F-4D97-AF65-F5344CB8AC3E}">
        <p14:creationId xmlns:p14="http://schemas.microsoft.com/office/powerpoint/2010/main" val="33899589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42</a:t>
            </a:fld>
            <a:endParaRPr lang="en-US"/>
          </a:p>
        </p:txBody>
      </p:sp>
    </p:spTree>
    <p:extLst>
      <p:ext uri="{BB962C8B-B14F-4D97-AF65-F5344CB8AC3E}">
        <p14:creationId xmlns:p14="http://schemas.microsoft.com/office/powerpoint/2010/main" val="8970170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43</a:t>
            </a:fld>
            <a:endParaRPr lang="en-US"/>
          </a:p>
        </p:txBody>
      </p:sp>
    </p:spTree>
    <p:extLst>
      <p:ext uri="{BB962C8B-B14F-4D97-AF65-F5344CB8AC3E}">
        <p14:creationId xmlns:p14="http://schemas.microsoft.com/office/powerpoint/2010/main" val="1452762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8</a:t>
            </a:fld>
            <a:endParaRPr lang="en-US"/>
          </a:p>
        </p:txBody>
      </p:sp>
    </p:spTree>
    <p:extLst>
      <p:ext uri="{BB962C8B-B14F-4D97-AF65-F5344CB8AC3E}">
        <p14:creationId xmlns:p14="http://schemas.microsoft.com/office/powerpoint/2010/main" val="29449153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44</a:t>
            </a:fld>
            <a:endParaRPr lang="en-US"/>
          </a:p>
        </p:txBody>
      </p:sp>
    </p:spTree>
    <p:extLst>
      <p:ext uri="{BB962C8B-B14F-4D97-AF65-F5344CB8AC3E}">
        <p14:creationId xmlns:p14="http://schemas.microsoft.com/office/powerpoint/2010/main" val="3093494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9</a:t>
            </a:fld>
            <a:endParaRPr lang="en-US"/>
          </a:p>
        </p:txBody>
      </p:sp>
    </p:spTree>
    <p:extLst>
      <p:ext uri="{BB962C8B-B14F-4D97-AF65-F5344CB8AC3E}">
        <p14:creationId xmlns:p14="http://schemas.microsoft.com/office/powerpoint/2010/main" val="1036513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thay</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đổi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kiểu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biểu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đồ</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khác</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Chart Tools Design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Change Chart Type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Chart area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Change Chart Type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Change Chart Type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All Charts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10</a:t>
            </a:fld>
            <a:endParaRPr lang="en-US"/>
          </a:p>
        </p:txBody>
      </p:sp>
    </p:spTree>
    <p:extLst>
      <p:ext uri="{BB962C8B-B14F-4D97-AF65-F5344CB8AC3E}">
        <p14:creationId xmlns:p14="http://schemas.microsoft.com/office/powerpoint/2010/main" val="3314403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với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biểu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đồ</a:t>
            </a:r>
            <a:r>
              <a:rPr lang="en-US" sz="900" b="1" kern="1200" dirty="0">
                <a:solidFill>
                  <a:schemeClr val="tx1"/>
                </a:solidFill>
                <a:effectLst/>
                <a:latin typeface="+mn-lt"/>
                <a:ea typeface="+mn-ea"/>
                <a:cs typeface="+mn-cs"/>
              </a:rPr>
              <a:t> Pie</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 Pie:</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Insert -&gt;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Charts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Pie</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Di </a:t>
            </a: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phần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Pie </a:t>
            </a:r>
            <a:r>
              <a:rPr lang="en-US" sz="900" kern="1200" dirty="0" err="1">
                <a:solidFill>
                  <a:schemeClr val="tx1"/>
                </a:solidFill>
                <a:effectLst/>
                <a:latin typeface="+mn-lt"/>
                <a:ea typeface="+mn-ea"/>
                <a:cs typeface="+mn-cs"/>
              </a:rPr>
              <a:t>nhằm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chú</a:t>
            </a:r>
            <a:r>
              <a:rPr lang="en-US" sz="900" kern="1200" dirty="0">
                <a:solidFill>
                  <a:schemeClr val="tx1"/>
                </a:solidFill>
                <a:effectLst/>
                <a:latin typeface="+mn-lt"/>
                <a:ea typeface="+mn-ea"/>
                <a:cs typeface="+mn-cs"/>
              </a:rPr>
              <a:t> ý </a:t>
            </a:r>
            <a:r>
              <a:rPr lang="en-US" sz="900" kern="1200" dirty="0" err="1">
                <a:solidFill>
                  <a:schemeClr val="tx1"/>
                </a:solidFill>
                <a:effectLst/>
                <a:latin typeface="+mn-lt"/>
                <a:ea typeface="+mn-ea"/>
                <a:cs typeface="+mn-cs"/>
              </a:rPr>
              <a:t>quan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endParaRPr lang="en-US" dirty="0"/>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11</a:t>
            </a:fld>
            <a:endParaRPr lang="en-US"/>
          </a:p>
        </p:txBody>
      </p:sp>
    </p:spTree>
    <p:extLst>
      <p:ext uri="{BB962C8B-B14F-4D97-AF65-F5344CB8AC3E}">
        <p14:creationId xmlns:p14="http://schemas.microsoft.com/office/powerpoint/2010/main" val="3374653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12</a:t>
            </a:fld>
            <a:endParaRPr lang="en-US"/>
          </a:p>
        </p:txBody>
      </p:sp>
    </p:spTree>
    <p:extLst>
      <p:ext uri="{BB962C8B-B14F-4D97-AF65-F5344CB8AC3E}">
        <p14:creationId xmlns:p14="http://schemas.microsoft.com/office/powerpoint/2010/main" val="1057301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hiệu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chỉnh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biểu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đồ</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Thay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Layout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Layout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hợp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cơ</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như</a:t>
            </a:r>
            <a:r>
              <a:rPr lang="en-US" sz="900" kern="1200" dirty="0">
                <a:solidFill>
                  <a:schemeClr val="tx1"/>
                </a:solidFill>
                <a:effectLst/>
                <a:latin typeface="+mn-lt"/>
                <a:ea typeface="+mn-ea"/>
                <a:cs typeface="+mn-cs"/>
              </a:rPr>
              <a:t> Chart Title, Legend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khác</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Chart Layouts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Quick Layout</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Layout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quan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qua </a:t>
            </a:r>
            <a:r>
              <a:rPr lang="en-US" sz="900" kern="1200" dirty="0" err="1">
                <a:solidFill>
                  <a:schemeClr val="tx1"/>
                </a:solidFill>
                <a:effectLst/>
                <a:latin typeface="+mn-lt"/>
                <a:ea typeface="+mn-ea"/>
                <a:cs typeface="+mn-cs"/>
              </a:rPr>
              <a:t>chức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năng</a:t>
            </a:r>
            <a:r>
              <a:rPr lang="en-US" sz="900" kern="1200" dirty="0">
                <a:solidFill>
                  <a:schemeClr val="tx1"/>
                </a:solidFill>
                <a:effectLst/>
                <a:latin typeface="+mn-lt"/>
                <a:ea typeface="+mn-ea"/>
                <a:cs typeface="+mn-cs"/>
              </a:rPr>
              <a:t> Live Preview.</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áp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phù</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hợp</a:t>
            </a:r>
            <a:r>
              <a:rPr lang="en-US" sz="900" kern="1200" dirty="0">
                <a:solidFill>
                  <a:schemeClr val="tx1"/>
                </a:solidFill>
                <a:effectLst/>
                <a:latin typeface="+mn-lt"/>
                <a:ea typeface="+mn-ea"/>
                <a:cs typeface="+mn-cs"/>
              </a:rPr>
              <a:t>.</a:t>
            </a: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Mỗi</a:t>
            </a:r>
            <a:r>
              <a:rPr lang="en-US" sz="900" i="1" kern="1200" dirty="0">
                <a:solidFill>
                  <a:schemeClr val="tx1"/>
                </a:solidFill>
                <a:effectLst/>
                <a:latin typeface="+mn-lt"/>
                <a:ea typeface="+mn-ea"/>
                <a:cs typeface="+mn-cs"/>
              </a:rPr>
              <a:t> Layout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tên</a:t>
            </a:r>
            <a:r>
              <a:rPr lang="en-US" sz="900" i="1" kern="1200" dirty="0">
                <a:solidFill>
                  <a:schemeClr val="tx1"/>
                </a:solidFill>
                <a:effectLst/>
                <a:latin typeface="+mn-lt"/>
                <a:ea typeface="+mn-ea"/>
                <a:cs typeface="+mn-cs"/>
              </a:rPr>
              <a:t> Layout 1, Layout 2…</a:t>
            </a:r>
          </a:p>
          <a:p>
            <a:pPr mar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Trình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bày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thành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phần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riêng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biệt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Chart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Chart Layouts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Add Chart Element</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Chart Area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b="1" kern="1200" dirty="0">
                <a:solidFill>
                  <a:schemeClr val="tx1"/>
                </a:solidFill>
                <a:effectLst/>
                <a:latin typeface="+mn-lt"/>
                <a:ea typeface="+mn-ea"/>
                <a:cs typeface="+mn-cs"/>
              </a:rPr>
              <a:t> Chart Elements</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Axes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trục</a:t>
            </a:r>
            <a:r>
              <a:rPr lang="en-US" sz="900" kern="1200" dirty="0">
                <a:solidFill>
                  <a:schemeClr val="tx1"/>
                </a:solidFill>
                <a:effectLst/>
                <a:latin typeface="+mn-lt"/>
                <a:ea typeface="+mn-ea"/>
                <a:cs typeface="+mn-cs"/>
              </a:rPr>
              <a:t> X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Y,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More Axes Options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Axes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trục</a:t>
            </a:r>
            <a:r>
              <a:rPr lang="en-US" sz="900" kern="1200" dirty="0">
                <a:solidFill>
                  <a:schemeClr val="tx1"/>
                </a:solidFill>
                <a:effectLst/>
                <a:latin typeface="+mn-lt"/>
                <a:ea typeface="+mn-ea"/>
                <a:cs typeface="+mn-cs"/>
              </a:rPr>
              <a:t>. </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Axis Title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trục</a:t>
            </a:r>
            <a:r>
              <a:rPr lang="en-US" sz="900" kern="1200" dirty="0">
                <a:solidFill>
                  <a:schemeClr val="tx1"/>
                </a:solidFill>
                <a:effectLst/>
                <a:latin typeface="+mn-lt"/>
                <a:ea typeface="+mn-ea"/>
                <a:cs typeface="+mn-cs"/>
              </a:rPr>
              <a:t> X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Y,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phù</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hợp</a:t>
            </a:r>
            <a:r>
              <a:rPr lang="en-US" sz="900" kern="1200" dirty="0">
                <a:solidFill>
                  <a:schemeClr val="tx1"/>
                </a:solidFill>
                <a:effectLst/>
                <a:latin typeface="+mn-lt"/>
                <a:ea typeface="+mn-ea"/>
                <a:cs typeface="+mn-cs"/>
              </a:rPr>
              <a:t>. </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Chart Tile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đặt</a:t>
            </a:r>
            <a:r>
              <a:rPr lang="en-US" sz="900" kern="1200" dirty="0">
                <a:solidFill>
                  <a:schemeClr val="tx1"/>
                </a:solidFill>
                <a:effectLst/>
                <a:latin typeface="+mn-lt"/>
                <a:ea typeface="+mn-ea"/>
                <a:cs typeface="+mn-cs"/>
              </a:rPr>
              <a:t> Chart Title ở </a:t>
            </a:r>
            <a:r>
              <a:rPr lang="en-US" sz="900" kern="1200" dirty="0" err="1">
                <a:solidFill>
                  <a:schemeClr val="tx1"/>
                </a:solidFill>
                <a:effectLst/>
                <a:latin typeface="+mn-lt"/>
                <a:ea typeface="+mn-ea"/>
                <a:cs typeface="+mn-cs"/>
              </a:rPr>
              <a:t>phía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ngoài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Plot Area. </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Data Labels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nhãn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giá</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More Data Labels Options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nhãn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Data Labels. </a:t>
            </a: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Pie,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nhãn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trăm</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Data Table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Chart Area.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More Data Table Options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Data Table.</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Error Bars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dãy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More Error Bar Options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Error Bars.</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Gridlines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lưới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Plot Area,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More Gridline Options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Major Gridlines.</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Legend</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Legend,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More Legend Options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Legend.</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Lines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kiểu</a:t>
            </a:r>
            <a:r>
              <a:rPr lang="en-US" sz="900" kern="1200" dirty="0">
                <a:solidFill>
                  <a:schemeClr val="tx1"/>
                </a:solidFill>
                <a:effectLst/>
                <a:latin typeface="+mn-lt"/>
                <a:ea typeface="+mn-ea"/>
                <a:cs typeface="+mn-cs"/>
              </a:rPr>
              <a:t> Line. </a:t>
            </a:r>
            <a:r>
              <a:rPr lang="en-US" sz="900" b="1" kern="1200" dirty="0">
                <a:solidFill>
                  <a:schemeClr val="tx1"/>
                </a:solidFill>
                <a:effectLst/>
                <a:latin typeface="+mn-lt"/>
                <a:ea typeface="+mn-ea"/>
                <a:cs typeface="+mn-cs"/>
              </a:rPr>
              <a:t>Drop Lines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lớn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trục</a:t>
            </a:r>
            <a:r>
              <a:rPr lang="en-US" sz="900" kern="1200" dirty="0">
                <a:solidFill>
                  <a:schemeClr val="tx1"/>
                </a:solidFill>
                <a:effectLst/>
                <a:latin typeface="+mn-lt"/>
                <a:ea typeface="+mn-ea"/>
                <a:cs typeface="+mn-cs"/>
              </a:rPr>
              <a:t> X. </a:t>
            </a:r>
            <a:r>
              <a:rPr lang="en-US" sz="900" b="1" kern="1200" dirty="0">
                <a:solidFill>
                  <a:schemeClr val="tx1"/>
                </a:solidFill>
                <a:effectLst/>
                <a:latin typeface="+mn-lt"/>
                <a:ea typeface="+mn-ea"/>
                <a:cs typeface="+mn-cs"/>
              </a:rPr>
              <a:t>High-low Lines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kẻ</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lớn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xuống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nhỏ</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Trendline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hướng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dãy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Up/Down Bars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Ẩn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báo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chênh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điểm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giữa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dãy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cuối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More Up/Down Bars Options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vụ</a:t>
            </a:r>
            <a:r>
              <a:rPr lang="en-US" sz="900" kern="1200" dirty="0">
                <a:solidFill>
                  <a:schemeClr val="tx1"/>
                </a:solidFill>
                <a:effectLst/>
                <a:latin typeface="+mn-lt"/>
                <a:ea typeface="+mn-ea"/>
                <a:cs typeface="+mn-cs"/>
              </a:rPr>
              <a:t> Format Up/Down Bars.</a:t>
            </a: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r>
              <a:rPr lang="en-US" sz="900" i="1" kern="1200" dirty="0" err="1">
                <a:solidFill>
                  <a:schemeClr val="tx1"/>
                </a:solidFill>
                <a:effectLst/>
                <a:latin typeface="+mn-lt"/>
                <a:ea typeface="+mn-ea"/>
                <a:cs typeface="+mn-cs"/>
              </a:rPr>
              <a:t>Tùy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theo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tồn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tại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phần</a:t>
            </a:r>
            <a:r>
              <a:rPr lang="en-US" sz="900" i="1" kern="1200" dirty="0">
                <a:solidFill>
                  <a:schemeClr val="tx1"/>
                </a:solidFill>
                <a:effectLst/>
                <a:latin typeface="+mn-lt"/>
                <a:ea typeface="+mn-ea"/>
                <a:cs typeface="+mn-cs"/>
              </a:rPr>
              <a:t> Lines hay Up/Down Bars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xuất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Line; </a:t>
            </a:r>
            <a:r>
              <a:rPr lang="en-US" sz="900" i="1" kern="1200" dirty="0" err="1">
                <a:solidFill>
                  <a:schemeClr val="tx1"/>
                </a:solidFill>
                <a:effectLst/>
                <a:latin typeface="+mn-lt"/>
                <a:ea typeface="+mn-ea"/>
                <a:cs typeface="+mn-cs"/>
              </a:rPr>
              <a:t>kiểu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biểu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đồ</a:t>
            </a:r>
            <a:r>
              <a:rPr lang="en-US" sz="900" i="1" kern="1200" dirty="0">
                <a:solidFill>
                  <a:schemeClr val="tx1"/>
                </a:solidFill>
                <a:effectLst/>
                <a:latin typeface="+mn-lt"/>
                <a:ea typeface="+mn-ea"/>
                <a:cs typeface="+mn-cs"/>
              </a:rPr>
              <a:t> Pie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phần</a:t>
            </a:r>
            <a:r>
              <a:rPr lang="en-US" sz="900" i="1" kern="1200" dirty="0">
                <a:solidFill>
                  <a:schemeClr val="tx1"/>
                </a:solidFill>
                <a:effectLst/>
                <a:latin typeface="+mn-lt"/>
                <a:ea typeface="+mn-ea"/>
                <a:cs typeface="+mn-cs"/>
              </a:rPr>
              <a:t> Chart Title, Data Labels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Legend.</a:t>
            </a:r>
          </a:p>
          <a:p>
            <a:endParaRPr lang="en-US" dirty="0"/>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Thêm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dữ</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liệu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vào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biểu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đồ</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Dùng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liền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kề</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Chart Tools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Data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b="1" kern="1200" dirty="0">
                <a:solidFill>
                  <a:schemeClr val="tx1"/>
                </a:solidFill>
                <a:effectLst/>
                <a:latin typeface="+mn-lt"/>
                <a:ea typeface="+mn-ea"/>
                <a:cs typeface="+mn-cs"/>
              </a:rPr>
              <a:t> Select Data</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Select Data Source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Chart data range</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Chép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Copy</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đồ</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Paste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13</a:t>
            </a:fld>
            <a:endParaRPr lang="en-US"/>
          </a:p>
        </p:txBody>
      </p:sp>
    </p:spTree>
    <p:extLst>
      <p:ext uri="{BB962C8B-B14F-4D97-AF65-F5344CB8AC3E}">
        <p14:creationId xmlns:p14="http://schemas.microsoft.com/office/powerpoint/2010/main" val="25693744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2_Title Slide">
    <p:bg>
      <p:bgPr>
        <a:blipFill dpi="0" rotWithShape="1">
          <a:blip r:embed="rId2">
            <a:alphaModFix amt="6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57196" y="1293415"/>
            <a:ext cx="6527207" cy="977579"/>
          </a:xfrm>
        </p:spPr>
        <p:txBody>
          <a:bodyPr>
            <a:noAutofit/>
          </a:bodyPr>
          <a:lstStyle>
            <a:lvl1pPr algn="ctr">
              <a:defRPr sz="2800" b="1">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2257197" y="2525757"/>
            <a:ext cx="6527206" cy="685800"/>
          </a:xfrm>
        </p:spPr>
        <p:txBody>
          <a:bodyPr>
            <a:noAutofit/>
          </a:bodyPr>
          <a:lstStyle>
            <a:lvl1pPr marL="0" indent="0" algn="ctr">
              <a:buNone/>
              <a:defRPr sz="2400">
                <a:solidFill>
                  <a:schemeClr val="bg1"/>
                </a:solidFill>
                <a:effectLst/>
                <a:latin typeface="Times New Roman" panose="02020603050405020304" pitchFamily="18" charset="0"/>
                <a:cs typeface="Times New Roman" pitchFamily="18"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subtitle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3430"/>
            <a:ext cx="1133534" cy="400070"/>
          </a:xfrm>
          <a:prstGeom prst="rect">
            <a:avLst/>
          </a:prstGeom>
        </p:spPr>
      </p:pic>
    </p:spTree>
    <p:extLst>
      <p:ext uri="{BB962C8B-B14F-4D97-AF65-F5344CB8AC3E}">
        <p14:creationId xmlns:p14="http://schemas.microsoft.com/office/powerpoint/2010/main" val="1294809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010400" cy="533400"/>
          </a:xfrm>
        </p:spPr>
        <p:txBody>
          <a:bodyPr/>
          <a:lstStyle>
            <a:lvl1pPr>
              <a:defRPr b="0" baseline="0">
                <a:effectLst/>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1123950"/>
            <a:ext cx="82296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4"/>
          </p:nvPr>
        </p:nvSpPr>
        <p:spPr>
          <a:xfrm>
            <a:off x="457200" y="4767264"/>
            <a:ext cx="2133600" cy="274637"/>
          </a:xfrm>
          <a:prstGeom prst="rect">
            <a:avLst/>
          </a:prstGeom>
        </p:spPr>
        <p:txBody>
          <a:bodyPr/>
          <a:lstStyle>
            <a:lvl1pPr algn="ctr" eaLnBrk="1" hangingPunct="1">
              <a:defRPr sz="1050" b="0">
                <a:cs typeface="Arial" charset="0"/>
              </a:defRPr>
            </a:lvl1pPr>
          </a:lstStyle>
          <a:p>
            <a:fld id="{F014F51C-4465-4884-9DAA-FF743F1C7912}" type="datetime1">
              <a:rPr lang="en-US" smtClean="0"/>
              <a:t>9/5/2019</a:t>
            </a:fld>
            <a:endParaRPr lang="en-US"/>
          </a:p>
        </p:txBody>
      </p:sp>
      <p:sp>
        <p:nvSpPr>
          <p:cNvPr id="5" name="Footer Placeholder 4"/>
          <p:cNvSpPr>
            <a:spLocks noGrp="1"/>
          </p:cNvSpPr>
          <p:nvPr>
            <p:ph type="ftr" sz="quarter" idx="15"/>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6" name="Slide Number Placeholder 5"/>
          <p:cNvSpPr>
            <a:spLocks noGrp="1"/>
          </p:cNvSpPr>
          <p:nvPr>
            <p:ph type="sldNum" sz="quarter" idx="16"/>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45369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5D8627F4-875A-4CA7-B113-7444B75F07B8}" type="datetime1">
              <a:rPr lang="en-US" smtClean="0"/>
              <a:t>9/5/2019</a:t>
            </a:fld>
            <a:endParaRPr 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2908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6A2CCB4A-A997-4CF7-B5DE-CCBE36467373}" type="datetime1">
              <a:rPr lang="en-US" smtClean="0"/>
              <a:t>9/5/2019</a:t>
            </a:fld>
            <a:endParaRPr lang="en-US"/>
          </a:p>
        </p:txBody>
      </p:sp>
      <p:sp>
        <p:nvSpPr>
          <p:cNvPr id="8" name="Footer Placeholder 7"/>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9" name="Slide Number Placeholder 8"/>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85836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Content with Caption">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3A61159C-D51B-42F3-924D-A180880B33D0}" type="datetime1">
              <a:rPr lang="en-US" smtClean="0"/>
              <a:t>9/5/2019</a:t>
            </a:fld>
            <a:endParaRPr lang="en-US"/>
          </a:p>
        </p:txBody>
      </p:sp>
      <p:sp>
        <p:nvSpPr>
          <p:cNvPr id="3" name="Footer Placeholder 4"/>
          <p:cNvSpPr>
            <a:spLocks noGrp="1"/>
          </p:cNvSpPr>
          <p:nvPr>
            <p:ph type="ftr" sz="quarter" idx="11"/>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4" name="Slide Number Placeholder 5"/>
          <p:cNvSpPr>
            <a:spLocks noGrp="1"/>
          </p:cNvSpPr>
          <p:nvPr>
            <p:ph type="sldNum" sz="quarter" idx="12"/>
          </p:nvPr>
        </p:nvSpPr>
        <p:spPr>
          <a:xfrm>
            <a:off x="6440557"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48515553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3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0" y="855838"/>
            <a:ext cx="8229600" cy="3742303"/>
          </a:xfrm>
          <a:prstGeom prst="rect">
            <a:avLst/>
          </a:prstGeom>
        </p:spPr>
        <p:txBody>
          <a:bodyPr/>
          <a:lstStyle>
            <a:lvl1pPr marL="342892" indent="-342892">
              <a:buClr>
                <a:srgbClr val="0081C4"/>
              </a:buClr>
              <a:buSzPct val="70000"/>
              <a:buFont typeface="Wingdings" charset="2"/>
              <a:buChar char="§"/>
              <a:defRPr sz="2200">
                <a:solidFill>
                  <a:schemeClr val="tx1"/>
                </a:solidFill>
                <a:latin typeface="+mn-lt"/>
                <a:cs typeface="Segoe Light"/>
              </a:defRPr>
            </a:lvl1pPr>
            <a:lvl2pPr marL="800080" indent="-342892">
              <a:buClr>
                <a:srgbClr val="0081C4"/>
              </a:buClr>
              <a:buSzPct val="70000"/>
              <a:buFont typeface="Wingdings" charset="2"/>
              <a:buChar char="§"/>
              <a:defRPr sz="2200">
                <a:latin typeface="+mn-lt"/>
                <a:cs typeface="Segoe Light"/>
              </a:defRPr>
            </a:lvl2pPr>
            <a:lvl3pPr marL="1257269" indent="-342892">
              <a:buClr>
                <a:srgbClr val="0081C4"/>
              </a:buClr>
              <a:buSzPct val="70000"/>
              <a:buFont typeface="Wingdings" charset="2"/>
              <a:buChar char="§"/>
              <a:defRPr sz="1800">
                <a:latin typeface="+mn-lt"/>
                <a:cs typeface="Segoe Light"/>
              </a:defRPr>
            </a:lvl3pPr>
            <a:lvl4pPr marL="1657309" indent="-285743">
              <a:buClr>
                <a:srgbClr val="0081C4"/>
              </a:buClr>
              <a:buSzPct val="70000"/>
              <a:buFont typeface="Wingdings" charset="2"/>
              <a:buChar char="§"/>
              <a:defRPr sz="1600">
                <a:latin typeface="+mn-lt"/>
                <a:cs typeface="Segoe Light"/>
              </a:defRPr>
            </a:lvl4pPr>
            <a:lvl5pPr marL="2114498" indent="-285743">
              <a:buClr>
                <a:srgbClr val="0081C4"/>
              </a:buClr>
              <a:buSzPct val="70000"/>
              <a:buFont typeface="Wingdings" charset="2"/>
              <a:buChar char="§"/>
              <a:defRPr sz="1400">
                <a:latin typeface="+mn-lt"/>
                <a:cs typeface="Segoe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3"/>
          <p:cNvSpPr>
            <a:spLocks noGrp="1"/>
          </p:cNvSpPr>
          <p:nvPr>
            <p:ph type="dt" sz="half" idx="14"/>
          </p:nvPr>
        </p:nvSpPr>
        <p:spPr>
          <a:xfrm>
            <a:off x="457200" y="4743450"/>
            <a:ext cx="2133600" cy="274638"/>
          </a:xfrm>
          <a:prstGeom prst="rect">
            <a:avLst/>
          </a:prstGeom>
        </p:spPr>
        <p:txBody>
          <a:bodyPr/>
          <a:lstStyle>
            <a:lvl1pPr eaLnBrk="1" hangingPunct="1">
              <a:defRPr b="0">
                <a:solidFill>
                  <a:prstClr val="black">
                    <a:tint val="75000"/>
                  </a:prstClr>
                </a:solidFill>
                <a:cs typeface="Arial" charset="0"/>
              </a:defRPr>
            </a:lvl1pPr>
          </a:lstStyle>
          <a:p>
            <a:fld id="{DA3F292C-4249-40EB-883D-11BCDEF6FA6B}" type="datetime1">
              <a:rPr lang="en-US" smtClean="0"/>
              <a:t>9/5/2019</a:t>
            </a:fld>
            <a:endParaRPr lang="en-US"/>
          </a:p>
        </p:txBody>
      </p:sp>
      <p:sp>
        <p:nvSpPr>
          <p:cNvPr id="4" name="Footer Placeholder 4"/>
          <p:cNvSpPr>
            <a:spLocks noGrp="1"/>
          </p:cNvSpPr>
          <p:nvPr>
            <p:ph type="ftr" sz="quarter" idx="15"/>
          </p:nvPr>
        </p:nvSpPr>
        <p:spPr>
          <a:xfrm>
            <a:off x="3124200" y="4743450"/>
            <a:ext cx="2895600" cy="274638"/>
          </a:xfrm>
          <a:prstGeom prst="rect">
            <a:avLst/>
          </a:prstGeom>
        </p:spPr>
        <p:txBody>
          <a:bodyPr/>
          <a:lstStyle>
            <a:lvl1pPr eaLnBrk="1" hangingPunct="1">
              <a:defRPr b="0">
                <a:solidFill>
                  <a:prstClr val="black">
                    <a:tint val="75000"/>
                  </a:prstClr>
                </a:solidFill>
                <a:cs typeface="Arial" charset="0"/>
              </a:defRPr>
            </a:lvl1pPr>
          </a:lstStyle>
          <a:p>
            <a:r>
              <a:rPr lang="en-US"/>
              <a:t>MOS Excel 2016 - IIG Vietnam</a:t>
            </a:r>
          </a:p>
        </p:txBody>
      </p:sp>
      <p:sp>
        <p:nvSpPr>
          <p:cNvPr id="5" name="Slide Number Placeholder 5"/>
          <p:cNvSpPr>
            <a:spLocks noGrp="1"/>
          </p:cNvSpPr>
          <p:nvPr>
            <p:ph type="sldNum" sz="quarter" idx="16"/>
          </p:nvPr>
        </p:nvSpPr>
        <p:spPr>
          <a:xfrm>
            <a:off x="6440557" y="4743450"/>
            <a:ext cx="2133600" cy="274638"/>
          </a:xfrm>
          <a:prstGeom prst="rect">
            <a:avLst/>
          </a:prstGeom>
        </p:spPr>
        <p:txBody>
          <a:bodyPr vert="horz" wrap="square" lIns="91440" tIns="45720" rIns="91440" bIns="45720" numCol="1" anchor="t" anchorCtr="0" compatLnSpc="1">
            <a:prstTxWarp prst="textNoShape">
              <a:avLst/>
            </a:prstTxWarp>
          </a:bodyPr>
          <a:lstStyle>
            <a:lvl1pPr eaLnBrk="1" hangingPunct="1">
              <a:defRPr b="0">
                <a:solidFill>
                  <a:srgbClr val="898989"/>
                </a:solidFill>
              </a:defRPr>
            </a:lvl1pPr>
          </a:lstStyle>
          <a:p>
            <a:fld id="{E49F9262-1392-45F9-82B8-E6BAB6B74FE5}" type="slidenum">
              <a:rPr lang="en-US" smtClean="0"/>
              <a:t>‹#›</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30608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90A9B33-655D-45E8-BB0D-C09C83322B8D}" type="datetime1">
              <a:rPr lang="en-US" smtClean="0"/>
              <a:t>9/5/2019</a:t>
            </a:fld>
            <a:endParaRPr lang="en-US"/>
          </a:p>
        </p:txBody>
      </p:sp>
      <p:sp>
        <p:nvSpPr>
          <p:cNvPr id="5" name="Footer Placeholder 4"/>
          <p:cNvSpPr>
            <a:spLocks noGrp="1"/>
          </p:cNvSpPr>
          <p:nvPr>
            <p:ph type="ftr" sz="quarter" idx="11"/>
          </p:nvPr>
        </p:nvSpPr>
        <p:spPr/>
        <p:txBody>
          <a:bodyPr/>
          <a:lstStyle/>
          <a:p>
            <a:r>
              <a:rPr lang="en-US"/>
              <a:t>MOS Excel 2016 - IIG Vietnam</a:t>
            </a:r>
          </a:p>
        </p:txBody>
      </p:sp>
      <p:sp>
        <p:nvSpPr>
          <p:cNvPr id="6" name="Slide Number Placeholder 5"/>
          <p:cNvSpPr>
            <a:spLocks noGrp="1"/>
          </p:cNvSpPr>
          <p:nvPr>
            <p:ph type="sldNum" sz="quarter" idx="12"/>
          </p:nvPr>
        </p:nvSpPr>
        <p:spPr/>
        <p:txBody>
          <a:bodyPr/>
          <a:lstStyle/>
          <a:p>
            <a:fld id="{E49F9262-1392-45F9-82B8-E6BAB6B74FE5}" type="slidenum">
              <a:rPr lang="en-US" smtClean="0"/>
              <a:t>‹#›</a:t>
            </a:fld>
            <a:endParaRPr lang="en-US"/>
          </a:p>
        </p:txBody>
      </p:sp>
    </p:spTree>
    <p:extLst>
      <p:ext uri="{BB962C8B-B14F-4D97-AF65-F5344CB8AC3E}">
        <p14:creationId xmlns:p14="http://schemas.microsoft.com/office/powerpoint/2010/main" val="3018827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8655" y="285750"/>
            <a:ext cx="723814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1"/>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Rectangle 4"/>
          <p:cNvSpPr/>
          <p:nvPr/>
        </p:nvSpPr>
        <p:spPr>
          <a:xfrm>
            <a:off x="194481" y="184026"/>
            <a:ext cx="939053" cy="659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94480" y="222684"/>
            <a:ext cx="1141160" cy="659532"/>
          </a:xfrm>
          <a:prstGeom prst="rect">
            <a:avLst/>
          </a:prstGeom>
        </p:spPr>
      </p:pic>
      <p:sp>
        <p:nvSpPr>
          <p:cNvPr id="7" name="Date Placeholder 3"/>
          <p:cNvSpPr>
            <a:spLocks noGrp="1"/>
          </p:cNvSpPr>
          <p:nvPr>
            <p:ph type="dt" sz="half" idx="2"/>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EC83CFB9-316A-40B6-9250-AEB98D4088FE}" type="datetime1">
              <a:rPr lang="en-US" smtClean="0"/>
              <a:t>9/5/2019</a:t>
            </a:fld>
            <a:endParaRPr lang="en-US" dirty="0"/>
          </a:p>
        </p:txBody>
      </p:sp>
      <p:sp>
        <p:nvSpPr>
          <p:cNvPr id="8" name="Footer Placeholder 4"/>
          <p:cNvSpPr>
            <a:spLocks noGrp="1"/>
          </p:cNvSpPr>
          <p:nvPr>
            <p:ph type="ftr" sz="quarter" idx="3"/>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9" name="Slide Number Placeholder 5"/>
          <p:cNvSpPr>
            <a:spLocks noGrp="1"/>
          </p:cNvSpPr>
          <p:nvPr>
            <p:ph type="sldNum" sz="quarter" idx="4"/>
          </p:nvPr>
        </p:nvSpPr>
        <p:spPr>
          <a:xfrm>
            <a:off x="6390861"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10" name="Picture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470629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p:txStyles>
    <p:titleStyle>
      <a:lvl1pPr algn="l" rtl="0" eaLnBrk="1" fontAlgn="base" hangingPunct="1">
        <a:spcBef>
          <a:spcPct val="0"/>
        </a:spcBef>
        <a:spcAft>
          <a:spcPct val="0"/>
        </a:spcAft>
        <a:defRPr sz="3200" b="0" kern="1200">
          <a:solidFill>
            <a:schemeClr val="tx1"/>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2300">
          <a:solidFill>
            <a:srgbClr val="595959"/>
          </a:solidFill>
          <a:latin typeface="Calibri" pitchFamily="34" charset="0"/>
        </a:defRPr>
      </a:lvl2pPr>
      <a:lvl3pPr algn="l" rtl="0" eaLnBrk="1" fontAlgn="base" hangingPunct="1">
        <a:spcBef>
          <a:spcPct val="0"/>
        </a:spcBef>
        <a:spcAft>
          <a:spcPct val="0"/>
        </a:spcAft>
        <a:defRPr sz="2300">
          <a:solidFill>
            <a:srgbClr val="595959"/>
          </a:solidFill>
          <a:latin typeface="Calibri" pitchFamily="34" charset="0"/>
        </a:defRPr>
      </a:lvl3pPr>
      <a:lvl4pPr algn="l" rtl="0" eaLnBrk="1" fontAlgn="base" hangingPunct="1">
        <a:spcBef>
          <a:spcPct val="0"/>
        </a:spcBef>
        <a:spcAft>
          <a:spcPct val="0"/>
        </a:spcAft>
        <a:defRPr sz="2300">
          <a:solidFill>
            <a:srgbClr val="595959"/>
          </a:solidFill>
          <a:latin typeface="Calibri" pitchFamily="34" charset="0"/>
        </a:defRPr>
      </a:lvl4pPr>
      <a:lvl5pPr algn="l" rtl="0" eaLnBrk="1" fontAlgn="base" hangingPunct="1">
        <a:spcBef>
          <a:spcPct val="0"/>
        </a:spcBef>
        <a:spcAft>
          <a:spcPct val="0"/>
        </a:spcAft>
        <a:defRPr sz="2300">
          <a:solidFill>
            <a:srgbClr val="595959"/>
          </a:solidFill>
          <a:latin typeface="Calibri" pitchFamily="34" charset="0"/>
        </a:defRPr>
      </a:lvl5pPr>
      <a:lvl6pPr marL="457189" algn="l" rtl="0" eaLnBrk="1" fontAlgn="base" hangingPunct="1">
        <a:spcBef>
          <a:spcPct val="0"/>
        </a:spcBef>
        <a:spcAft>
          <a:spcPct val="0"/>
        </a:spcAft>
        <a:defRPr sz="2300">
          <a:solidFill>
            <a:srgbClr val="595959"/>
          </a:solidFill>
          <a:latin typeface="Calibri" pitchFamily="34" charset="0"/>
        </a:defRPr>
      </a:lvl6pPr>
      <a:lvl7pPr marL="914378" algn="l" rtl="0" eaLnBrk="1" fontAlgn="base" hangingPunct="1">
        <a:spcBef>
          <a:spcPct val="0"/>
        </a:spcBef>
        <a:spcAft>
          <a:spcPct val="0"/>
        </a:spcAft>
        <a:defRPr sz="2300">
          <a:solidFill>
            <a:srgbClr val="595959"/>
          </a:solidFill>
          <a:latin typeface="Calibri" pitchFamily="34" charset="0"/>
        </a:defRPr>
      </a:lvl7pPr>
      <a:lvl8pPr marL="1371566" algn="l" rtl="0" eaLnBrk="1" fontAlgn="base" hangingPunct="1">
        <a:spcBef>
          <a:spcPct val="0"/>
        </a:spcBef>
        <a:spcAft>
          <a:spcPct val="0"/>
        </a:spcAft>
        <a:defRPr sz="2300">
          <a:solidFill>
            <a:srgbClr val="595959"/>
          </a:solidFill>
          <a:latin typeface="Calibri" pitchFamily="34" charset="0"/>
        </a:defRPr>
      </a:lvl8pPr>
      <a:lvl9pPr marL="1828754" algn="l" rtl="0" eaLnBrk="1" fontAlgn="base" hangingPunct="1">
        <a:spcBef>
          <a:spcPct val="0"/>
        </a:spcBef>
        <a:spcAft>
          <a:spcPct val="0"/>
        </a:spcAft>
        <a:defRPr sz="2300">
          <a:solidFill>
            <a:srgbClr val="595959"/>
          </a:solidFill>
          <a:latin typeface="Calibri" pitchFamily="34" charset="0"/>
        </a:defRPr>
      </a:lvl9pPr>
    </p:titleStyle>
    <p:bodyStyle>
      <a:lvl1pPr marL="225425" indent="-225425" algn="l" rtl="0" eaLnBrk="1" fontAlgn="base" hangingPunct="1">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61963" indent="-236538" algn="l" rtl="0" eaLnBrk="1" fontAlgn="base" hangingPunct="1">
        <a:spcBef>
          <a:spcPct val="20000"/>
        </a:spcBef>
        <a:spcAft>
          <a:spcPct val="0"/>
        </a:spcAft>
        <a:buFont typeface="Arial" panose="020B0604020202020204" pitchFamily="34"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688975" indent="-227013" algn="l" rtl="0" eaLnBrk="1" fontAlgn="base" hangingPunct="1">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14400" indent="-225425" algn="l" rtl="0" eaLnBrk="1" fontAlgn="base" hangingPunct="1">
        <a:spcBef>
          <a:spcPct val="20000"/>
        </a:spcBef>
        <a:spcAft>
          <a:spcPct val="0"/>
        </a:spcAft>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1089025" indent="-174625" algn="l" rtl="0" eaLnBrk="1" fontAlgn="base" hangingPunct="1">
        <a:spcBef>
          <a:spcPct val="20000"/>
        </a:spcBef>
        <a:spcAft>
          <a:spcPct val="0"/>
        </a:spcAft>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fontScale="90000"/>
          </a:bodyPr>
          <a:lstStyle/>
          <a:p>
            <a:r>
              <a:rPr lang="en-US" dirty="0"/>
              <a:t>MOS EXCEL 2016</a:t>
            </a:r>
            <a:br>
              <a:rPr lang="en-US" dirty="0"/>
            </a:br>
            <a:r>
              <a:rPr lang="en-US" sz="3200" dirty="0" err="1"/>
              <a:t>Bài</a:t>
            </a:r>
            <a:r>
              <a:rPr lang="en-US" sz="3200" dirty="0"/>
              <a:t> 6: </a:t>
            </a:r>
            <a:r>
              <a:rPr lang="en-US" sz="3200" dirty="0" err="1"/>
              <a:t>Làm</a:t>
            </a:r>
            <a:r>
              <a:rPr lang="en-US" sz="3200" dirty="0"/>
              <a:t> </a:t>
            </a:r>
            <a:r>
              <a:rPr lang="en-US" sz="3200" dirty="0" err="1"/>
              <a:t>việc</a:t>
            </a:r>
            <a:r>
              <a:rPr lang="en-US" sz="3200" dirty="0"/>
              <a:t> </a:t>
            </a:r>
            <a:r>
              <a:rPr lang="en-US" sz="3200" dirty="0" err="1"/>
              <a:t>với</a:t>
            </a:r>
            <a:r>
              <a:rPr lang="en-US" sz="3200" dirty="0"/>
              <a:t> </a:t>
            </a:r>
            <a:r>
              <a:rPr lang="en-US" sz="3200" dirty="0" err="1"/>
              <a:t>đồ</a:t>
            </a:r>
            <a:r>
              <a:rPr lang="en-US" sz="3200" dirty="0"/>
              <a:t> </a:t>
            </a:r>
            <a:r>
              <a:rPr lang="en-US" sz="3200" dirty="0" err="1"/>
              <a:t>họa</a:t>
            </a:r>
            <a:r>
              <a:rPr lang="en-US" sz="3200" dirty="0"/>
              <a:t> </a:t>
            </a:r>
            <a:r>
              <a:rPr lang="en-US" sz="3200" dirty="0" err="1"/>
              <a:t>và</a:t>
            </a:r>
            <a:r>
              <a:rPr lang="en-US" sz="3200" dirty="0"/>
              <a:t> </a:t>
            </a:r>
            <a:r>
              <a:rPr lang="en-US" sz="3200" dirty="0" err="1"/>
              <a:t>biểu</a:t>
            </a:r>
            <a:r>
              <a:rPr lang="en-US" sz="3200" dirty="0"/>
              <a:t> </a:t>
            </a:r>
            <a:r>
              <a:rPr lang="en-US" sz="3200" dirty="0" err="1"/>
              <a:t>đồ</a:t>
            </a:r>
            <a:endParaRPr lang="en-US" sz="3200" dirty="0"/>
          </a:p>
        </p:txBody>
      </p:sp>
      <p:sp>
        <p:nvSpPr>
          <p:cNvPr id="3" name="Subtitle 2"/>
          <p:cNvSpPr>
            <a:spLocks noGrp="1"/>
          </p:cNvSpPr>
          <p:nvPr>
            <p:ph type="subTitle" idx="1"/>
          </p:nvPr>
        </p:nvSpPr>
        <p:spPr/>
        <p:txBody>
          <a:bodyPr anchor="b"/>
          <a:lstStyle/>
          <a:p>
            <a:pPr algn="l"/>
            <a:r>
              <a:rPr lang="en-US" dirty="0"/>
              <a:t>Created by: IIG Vietnam</a:t>
            </a:r>
          </a:p>
        </p:txBody>
      </p:sp>
    </p:spTree>
    <p:extLst>
      <p:ext uri="{BB962C8B-B14F-4D97-AF65-F5344CB8AC3E}">
        <p14:creationId xmlns:p14="http://schemas.microsoft.com/office/powerpoint/2010/main" val="50996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Thay đổi kiểu biểu đồ</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10</a:t>
            </a:fld>
            <a:endParaRPr lang="en-US"/>
          </a:p>
        </p:txBody>
      </p:sp>
      <p:graphicFrame>
        <p:nvGraphicFramePr>
          <p:cNvPr id="8" name="Table 7">
            <a:extLst>
              <a:ext uri="{FF2B5EF4-FFF2-40B4-BE49-F238E27FC236}">
                <a16:creationId xmlns:a16="http://schemas.microsoft.com/office/drawing/2014/main" id="{85128790-306D-45F2-804D-E6A67E28099B}"/>
              </a:ext>
            </a:extLst>
          </p:cNvPr>
          <p:cNvGraphicFramePr>
            <a:graphicFrameLocks noGrp="1"/>
          </p:cNvGraphicFramePr>
          <p:nvPr>
            <p:extLst>
              <p:ext uri="{D42A27DB-BD31-4B8C-83A1-F6EECF244321}">
                <p14:modId xmlns:p14="http://schemas.microsoft.com/office/powerpoint/2010/main" val="643147265"/>
              </p:ext>
            </p:extLst>
          </p:nvPr>
        </p:nvGraphicFramePr>
        <p:xfrm>
          <a:off x="683862" y="938982"/>
          <a:ext cx="7776276" cy="3244135"/>
        </p:xfrm>
        <a:graphic>
          <a:graphicData uri="http://schemas.openxmlformats.org/drawingml/2006/table">
            <a:tbl>
              <a:tblPr firstRow="1" firstCol="1" bandRow="1">
                <a:tableStyleId>{5C22544A-7EE6-4342-B048-85BDC9FD1C3A}</a:tableStyleId>
              </a:tblPr>
              <a:tblGrid>
                <a:gridCol w="1965100">
                  <a:extLst>
                    <a:ext uri="{9D8B030D-6E8A-4147-A177-3AD203B41FA5}">
                      <a16:colId xmlns:a16="http://schemas.microsoft.com/office/drawing/2014/main" val="3923320491"/>
                    </a:ext>
                  </a:extLst>
                </a:gridCol>
                <a:gridCol w="5811176">
                  <a:extLst>
                    <a:ext uri="{9D8B030D-6E8A-4147-A177-3AD203B41FA5}">
                      <a16:colId xmlns:a16="http://schemas.microsoft.com/office/drawing/2014/main" val="807551093"/>
                    </a:ext>
                  </a:extLst>
                </a:gridCol>
              </a:tblGrid>
              <a:tr h="427363">
                <a:tc>
                  <a:txBody>
                    <a:bodyPr/>
                    <a:lstStyle/>
                    <a:p>
                      <a:pPr marL="0" marR="0" lvl="0" indent="0" algn="ctr">
                        <a:lnSpc>
                          <a:spcPts val="1300"/>
                        </a:lnSpc>
                        <a:spcBef>
                          <a:spcPts val="600"/>
                        </a:spcBef>
                        <a:spcAft>
                          <a:spcPts val="600"/>
                        </a:spcAft>
                        <a:buFont typeface="Wingdings" panose="05000000000000000000" pitchFamily="2" charset="2"/>
                        <a:buNone/>
                      </a:pPr>
                      <a:r>
                        <a:rPr lang="en-CA" sz="2000" dirty="0" err="1">
                          <a:effectLst/>
                          <a:latin typeface="Times New Roman" panose="02020603050405020304" pitchFamily="18" charset="0"/>
                          <a:cs typeface="Times New Roman" panose="02020603050405020304" pitchFamily="18" charset="0"/>
                        </a:rPr>
                        <a:t>Kiểu</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biểu</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đồ</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0" lvl="0" indent="0" algn="ctr">
                        <a:lnSpc>
                          <a:spcPts val="1300"/>
                        </a:lnSpc>
                        <a:spcBef>
                          <a:spcPts val="600"/>
                        </a:spcBef>
                        <a:spcAft>
                          <a:spcPts val="600"/>
                        </a:spcAft>
                        <a:buFont typeface="Wingdings" panose="05000000000000000000" pitchFamily="2" charset="2"/>
                        <a:buNone/>
                      </a:pPr>
                      <a:r>
                        <a:rPr lang="en-CA" sz="2000" dirty="0">
                          <a:effectLst/>
                          <a:latin typeface="Times New Roman" panose="02020603050405020304" pitchFamily="18" charset="0"/>
                          <a:cs typeface="Times New Roman" panose="02020603050405020304" pitchFamily="18" charset="0"/>
                        </a:rPr>
                        <a:t>Ý </a:t>
                      </a:r>
                      <a:r>
                        <a:rPr lang="en-CA" sz="2000" dirty="0" err="1">
                          <a:effectLst/>
                          <a:latin typeface="Times New Roman" panose="02020603050405020304" pitchFamily="18" charset="0"/>
                          <a:cs typeface="Times New Roman" panose="02020603050405020304" pitchFamily="18" charset="0"/>
                        </a:rPr>
                        <a:t>nghĩa</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sử</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dụng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59673538"/>
                  </a:ext>
                </a:extLst>
              </a:tr>
              <a:tr h="922807">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Box &amp; Whisker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68275"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cùng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kê</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a:effectLst/>
                          <a:latin typeface="Times New Roman" panose="02020603050405020304" pitchFamily="18" charset="0"/>
                          <a:ea typeface="Calibri" panose="020F0502020204030204" pitchFamily="34" charset="0"/>
                          <a:cs typeface="Times New Roman" panose="02020603050405020304" pitchFamily="18" charset="0"/>
                        </a:rPr>
                        <a:t>mean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a:effectLst/>
                          <a:latin typeface="Times New Roman" panose="02020603050405020304" pitchFamily="18" charset="0"/>
                          <a:ea typeface="Calibri" panose="020F0502020204030204" pitchFamily="34" charset="0"/>
                          <a:cs typeface="Times New Roman" panose="02020603050405020304" pitchFamily="18" charset="0"/>
                        </a:rPr>
                        <a:t>range</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a:effectLst/>
                          <a:latin typeface="Times New Roman" panose="02020603050405020304" pitchFamily="18" charset="0"/>
                          <a:ea typeface="Calibri" panose="020F0502020204030204" pitchFamily="34" charset="0"/>
                          <a:cs typeface="Times New Roman" panose="02020603050405020304" pitchFamily="18" charset="0"/>
                        </a:rPr>
                        <a:t>quartiles</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a:effectLst/>
                          <a:latin typeface="Times New Roman" panose="02020603050405020304" pitchFamily="18" charset="0"/>
                          <a:ea typeface="Calibri" panose="020F0502020204030204" pitchFamily="34" charset="0"/>
                          <a:cs typeface="Times New Roman" panose="02020603050405020304" pitchFamily="18" charset="0"/>
                        </a:rPr>
                        <a:t>outliers</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83574991"/>
                  </a:ext>
                </a:extLst>
              </a:tr>
              <a:tr h="927014">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Waterfall</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68275"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ban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cùng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giảm</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giảm</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52157618"/>
                  </a:ext>
                </a:extLst>
              </a:tr>
              <a:tr h="966951">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Combo</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68275"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ví</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dụ</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Column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Line, hay 2-D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3-D.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đây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MOS Expert)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73400195"/>
                  </a:ext>
                </a:extLst>
              </a:tr>
            </a:tbl>
          </a:graphicData>
        </a:graphic>
      </p:graphicFrame>
    </p:spTree>
    <p:extLst>
      <p:ext uri="{BB962C8B-B14F-4D97-AF65-F5344CB8AC3E}">
        <p14:creationId xmlns:p14="http://schemas.microsoft.com/office/powerpoint/2010/main" val="2155165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Làm việc với biểu đồ Pie</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11</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173422" y="943957"/>
            <a:ext cx="3799490" cy="3533450"/>
          </a:xfrm>
        </p:spPr>
        <p:txBody>
          <a:bodyPr anchor="t"/>
          <a:lstStyle/>
          <a:p>
            <a:pPr algn="just"/>
            <a:r>
              <a:rPr lang="vi-VN" sz="2000" dirty="0"/>
              <a:t>Biểu đồ Pie thường dùng để biểu diễn một dãy dữ liệu duy nhất, </a:t>
            </a:r>
            <a:endParaRPr lang="en-US" sz="2000" dirty="0"/>
          </a:p>
          <a:p>
            <a:pPr algn="just"/>
            <a:r>
              <a:rPr lang="vi-VN" sz="2000" dirty="0"/>
              <a:t>Các giá trị dữ liệu phải là số dương, mỗi phần (Slice) của biểu đồ thể hiện một giá trị dữ liệu với màu sắc phân biệt. </a:t>
            </a:r>
            <a:endParaRPr lang="en-US" sz="2000" dirty="0"/>
          </a:p>
          <a:p>
            <a:pPr algn="just"/>
            <a:r>
              <a:rPr lang="en-US" sz="2000" dirty="0"/>
              <a:t>B</a:t>
            </a:r>
            <a:r>
              <a:rPr lang="vi-VN" sz="2000" dirty="0"/>
              <a:t>iểu đồ </a:t>
            </a:r>
            <a:r>
              <a:rPr lang="en-US" sz="2000" dirty="0"/>
              <a:t>Pie</a:t>
            </a:r>
            <a:r>
              <a:rPr lang="vi-VN" sz="2000" dirty="0"/>
              <a:t> giúp so sánh các giá trị trong một dữ liệu tổng thể theo tỷ lệ phần trăm, tổng cộng tỷ lệ của các giá trị trong dãy dữ liệu là 100%.</a:t>
            </a:r>
            <a:endParaRPr lang="en-US" sz="2000" dirty="0"/>
          </a:p>
        </p:txBody>
      </p:sp>
      <p:pic>
        <p:nvPicPr>
          <p:cNvPr id="10" name="Picture 9">
            <a:extLst>
              <a:ext uri="{FF2B5EF4-FFF2-40B4-BE49-F238E27FC236}">
                <a16:creationId xmlns:a16="http://schemas.microsoft.com/office/drawing/2014/main" id="{E5399185-3BE7-45D6-BBFF-FC2C0F261A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6482" y="1607367"/>
            <a:ext cx="4894255" cy="2102179"/>
          </a:xfrm>
          <a:prstGeom prst="rect">
            <a:avLst/>
          </a:prstGeom>
          <a:ln>
            <a:solidFill>
              <a:schemeClr val="tx1"/>
            </a:solidFill>
          </a:ln>
        </p:spPr>
      </p:pic>
    </p:spTree>
    <p:extLst>
      <p:ext uri="{BB962C8B-B14F-4D97-AF65-F5344CB8AC3E}">
        <p14:creationId xmlns:p14="http://schemas.microsoft.com/office/powerpoint/2010/main" val="4216415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Thay đổi thiết kế và vị trí của biểu đồ</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12</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173421" y="943957"/>
            <a:ext cx="8513379" cy="3533450"/>
          </a:xfrm>
        </p:spPr>
        <p:txBody>
          <a:bodyPr anchor="t"/>
          <a:lstStyle/>
          <a:p>
            <a:pPr algn="just"/>
            <a:r>
              <a:rPr lang="vi-VN" sz="2000" dirty="0"/>
              <a:t>Trên vùng biểu đồ gồm có một số thành phần cơ bản mà </a:t>
            </a:r>
            <a:r>
              <a:rPr lang="en-US" sz="2000" dirty="0"/>
              <a:t>ng</a:t>
            </a:r>
            <a:r>
              <a:rPr lang="vi-VN" sz="2000" dirty="0"/>
              <a:t>ư</a:t>
            </a:r>
            <a:r>
              <a:rPr lang="en-US" sz="2000" dirty="0" err="1"/>
              <a:t>ời</a:t>
            </a:r>
            <a:r>
              <a:rPr lang="en-US" sz="2000" dirty="0"/>
              <a:t> </a:t>
            </a:r>
            <a:r>
              <a:rPr lang="en-US" sz="2000" dirty="0" err="1"/>
              <a:t>dùng</a:t>
            </a:r>
            <a:r>
              <a:rPr lang="vi-VN" sz="2000" dirty="0"/>
              <a:t> có thể hiệu chỉnh, ẩn/hiện hay thay đổi vị trí các thành phần tùy ý.</a:t>
            </a:r>
            <a:endParaRPr lang="en-US" sz="2000" dirty="0"/>
          </a:p>
        </p:txBody>
      </p:sp>
      <p:grpSp>
        <p:nvGrpSpPr>
          <p:cNvPr id="8" name="Group 7">
            <a:extLst>
              <a:ext uri="{FF2B5EF4-FFF2-40B4-BE49-F238E27FC236}">
                <a16:creationId xmlns:a16="http://schemas.microsoft.com/office/drawing/2014/main" id="{52BD7D4A-ABC8-4AA5-9541-240480378B19}"/>
              </a:ext>
            </a:extLst>
          </p:cNvPr>
          <p:cNvGrpSpPr/>
          <p:nvPr/>
        </p:nvGrpSpPr>
        <p:grpSpPr>
          <a:xfrm>
            <a:off x="457199" y="1653780"/>
            <a:ext cx="4209393" cy="2676481"/>
            <a:chOff x="0" y="0"/>
            <a:chExt cx="3779581" cy="2402886"/>
          </a:xfrm>
        </p:grpSpPr>
        <p:grpSp>
          <p:nvGrpSpPr>
            <p:cNvPr id="13" name="Group 12">
              <a:extLst>
                <a:ext uri="{FF2B5EF4-FFF2-40B4-BE49-F238E27FC236}">
                  <a16:creationId xmlns:a16="http://schemas.microsoft.com/office/drawing/2014/main" id="{F15064C4-BBAF-43A4-B448-3F2EEFB9C1BB}"/>
                </a:ext>
              </a:extLst>
            </p:cNvPr>
            <p:cNvGrpSpPr/>
            <p:nvPr/>
          </p:nvGrpSpPr>
          <p:grpSpPr>
            <a:xfrm>
              <a:off x="0" y="0"/>
              <a:ext cx="3668395" cy="2402886"/>
              <a:chOff x="0" y="0"/>
              <a:chExt cx="3668395" cy="2402886"/>
            </a:xfrm>
          </p:grpSpPr>
          <p:pic>
            <p:nvPicPr>
              <p:cNvPr id="14" name="Picture 13">
                <a:extLst>
                  <a:ext uri="{FF2B5EF4-FFF2-40B4-BE49-F238E27FC236}">
                    <a16:creationId xmlns:a16="http://schemas.microsoft.com/office/drawing/2014/main" id="{EBC81F90-618C-4260-BEAA-F8A8FB7D1CC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3350"/>
                <a:ext cx="3668395" cy="2206625"/>
              </a:xfrm>
              <a:prstGeom prst="rect">
                <a:avLst/>
              </a:prstGeom>
              <a:noFill/>
            </p:spPr>
          </p:pic>
          <p:sp>
            <p:nvSpPr>
              <p:cNvPr id="15" name="Oval 14">
                <a:extLst>
                  <a:ext uri="{FF2B5EF4-FFF2-40B4-BE49-F238E27FC236}">
                    <a16:creationId xmlns:a16="http://schemas.microsoft.com/office/drawing/2014/main" id="{AB248E4B-8FD0-48C1-8450-CB711D2BDD5B}"/>
                  </a:ext>
                </a:extLst>
              </p:cNvPr>
              <p:cNvSpPr>
                <a:spLocks/>
              </p:cNvSpPr>
              <p:nvPr/>
            </p:nvSpPr>
            <p:spPr>
              <a:xfrm>
                <a:off x="2124075" y="0"/>
                <a:ext cx="324000" cy="324000"/>
              </a:xfrm>
              <a:prstGeom prst="ellipse">
                <a:avLst/>
              </a:prstGeom>
              <a:solidFill>
                <a:sysClr val="window" lastClr="FFFFFF"/>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4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Oval 15">
                <a:extLst>
                  <a:ext uri="{FF2B5EF4-FFF2-40B4-BE49-F238E27FC236}">
                    <a16:creationId xmlns:a16="http://schemas.microsoft.com/office/drawing/2014/main" id="{A18A55BA-3CC7-4DE6-8B3E-F83A8A3DB8A2}"/>
                  </a:ext>
                </a:extLst>
              </p:cNvPr>
              <p:cNvSpPr>
                <a:spLocks/>
              </p:cNvSpPr>
              <p:nvPr/>
            </p:nvSpPr>
            <p:spPr>
              <a:xfrm>
                <a:off x="1714500" y="752475"/>
                <a:ext cx="324000" cy="324000"/>
              </a:xfrm>
              <a:prstGeom prst="ellipse">
                <a:avLst/>
              </a:prstGeom>
              <a:solidFill>
                <a:sysClr val="window" lastClr="FFFFFF"/>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4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C89E28B5-9284-4B4E-B58C-B54B02F3452A}"/>
                  </a:ext>
                </a:extLst>
              </p:cNvPr>
              <p:cNvSpPr>
                <a:spLocks/>
              </p:cNvSpPr>
              <p:nvPr/>
            </p:nvSpPr>
            <p:spPr>
              <a:xfrm>
                <a:off x="1258" y="231259"/>
                <a:ext cx="324000" cy="324000"/>
              </a:xfrm>
              <a:prstGeom prst="ellipse">
                <a:avLst/>
              </a:prstGeom>
              <a:solidFill>
                <a:sysClr val="window" lastClr="FFFFFF"/>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4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Oval 17">
                <a:extLst>
                  <a:ext uri="{FF2B5EF4-FFF2-40B4-BE49-F238E27FC236}">
                    <a16:creationId xmlns:a16="http://schemas.microsoft.com/office/drawing/2014/main" id="{CBB1522F-463F-432E-9588-ED01638ADB0C}"/>
                  </a:ext>
                </a:extLst>
              </p:cNvPr>
              <p:cNvSpPr>
                <a:spLocks/>
              </p:cNvSpPr>
              <p:nvPr/>
            </p:nvSpPr>
            <p:spPr>
              <a:xfrm>
                <a:off x="282871" y="2078886"/>
                <a:ext cx="324000" cy="324000"/>
              </a:xfrm>
              <a:prstGeom prst="ellipse">
                <a:avLst/>
              </a:prstGeom>
              <a:solidFill>
                <a:sysClr val="window" lastClr="FFFFFF"/>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4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11" name="Oval 10">
              <a:extLst>
                <a:ext uri="{FF2B5EF4-FFF2-40B4-BE49-F238E27FC236}">
                  <a16:creationId xmlns:a16="http://schemas.microsoft.com/office/drawing/2014/main" id="{528A5668-2FB7-4A17-806C-72C5611D1699}"/>
                </a:ext>
              </a:extLst>
            </p:cNvPr>
            <p:cNvSpPr>
              <a:spLocks/>
            </p:cNvSpPr>
            <p:nvPr/>
          </p:nvSpPr>
          <p:spPr>
            <a:xfrm>
              <a:off x="3455581" y="1807535"/>
              <a:ext cx="324000" cy="324000"/>
            </a:xfrm>
            <a:prstGeom prst="ellipse">
              <a:avLst/>
            </a:prstGeom>
            <a:solidFill>
              <a:sysClr val="window" lastClr="FFFFFF"/>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4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3" name="Rectangle 2">
            <a:extLst>
              <a:ext uri="{FF2B5EF4-FFF2-40B4-BE49-F238E27FC236}">
                <a16:creationId xmlns:a16="http://schemas.microsoft.com/office/drawing/2014/main" id="{0FDE45D2-A700-4373-AD13-7F000B6F4C4D}"/>
              </a:ext>
            </a:extLst>
          </p:cNvPr>
          <p:cNvSpPr/>
          <p:nvPr/>
        </p:nvSpPr>
        <p:spPr>
          <a:xfrm>
            <a:off x="4599837" y="1826990"/>
            <a:ext cx="4085563" cy="2369880"/>
          </a:xfrm>
          <a:prstGeom prst="rect">
            <a:avLst/>
          </a:prstGeom>
        </p:spPr>
        <p:txBody>
          <a:bodyPr wrap="square">
            <a:spAutoFit/>
          </a:bodyPr>
          <a:lstStyle/>
          <a:p>
            <a:pPr marL="342900" marR="0" lvl="0" indent="-342900" algn="just">
              <a:spcBef>
                <a:spcPts val="300"/>
              </a:spcBef>
              <a:spcAft>
                <a:spcPts val="300"/>
              </a:spcAft>
              <a:buFont typeface="+mj-lt"/>
              <a:buAutoNum type="arabicPeriod"/>
              <a:tabLst>
                <a:tab pos="228600" algn="l"/>
                <a:tab pos="457200" algn="l"/>
              </a:tabLst>
            </a:pPr>
            <a:r>
              <a:rPr lang="en-US" sz="1600" b="1" dirty="0">
                <a:latin typeface="Times New Roman" panose="02020603050405020304" pitchFamily="18" charset="0"/>
                <a:ea typeface="Calibri" panose="020F0502020204030204" pitchFamily="34" charset="0"/>
                <a:cs typeface="Times New Roman" panose="02020603050405020304" pitchFamily="18" charset="0"/>
              </a:rPr>
              <a:t>Chart Title</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nên</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nhập</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tên</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có</a:t>
            </a:r>
            <a:r>
              <a:rPr lang="en-US" sz="1600" dirty="0">
                <a:latin typeface="Times New Roman" panose="02020603050405020304" pitchFamily="18" charset="0"/>
                <a:ea typeface="Calibri" panose="020F0502020204030204" pitchFamily="34" charset="0"/>
                <a:cs typeface="Times New Roman" panose="02020603050405020304" pitchFamily="18" charset="0"/>
              </a:rPr>
              <a:t> ý </a:t>
            </a:r>
            <a:r>
              <a:rPr lang="en-US" sz="16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1600" dirty="0">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spcBef>
                <a:spcPts val="300"/>
              </a:spcBef>
              <a:spcAft>
                <a:spcPts val="300"/>
              </a:spcAft>
              <a:buFont typeface="+mj-lt"/>
              <a:buAutoNum type="arabicPeriod"/>
              <a:tabLst>
                <a:tab pos="228600" algn="l"/>
                <a:tab pos="457200" algn="l"/>
              </a:tabLst>
            </a:pPr>
            <a:r>
              <a:rPr lang="en-US" sz="1600" b="1" dirty="0">
                <a:latin typeface="Times New Roman" panose="02020603050405020304" pitchFamily="18" charset="0"/>
                <a:ea typeface="Calibri" panose="020F0502020204030204" pitchFamily="34" charset="0"/>
                <a:cs typeface="Times New Roman" panose="02020603050405020304" pitchFamily="18" charset="0"/>
              </a:rPr>
              <a:t>Plot Area</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Vùng</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vẽ</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1600" dirty="0">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spcBef>
                <a:spcPts val="300"/>
              </a:spcBef>
              <a:spcAft>
                <a:spcPts val="300"/>
              </a:spcAft>
              <a:buFont typeface="+mj-lt"/>
              <a:buAutoNum type="arabicPeriod"/>
              <a:tabLst>
                <a:tab pos="228600" algn="l"/>
                <a:tab pos="457200" algn="l"/>
              </a:tabLst>
            </a:pPr>
            <a:r>
              <a:rPr lang="en-US" sz="1600" b="1" dirty="0">
                <a:latin typeface="Times New Roman" panose="02020603050405020304" pitchFamily="18" charset="0"/>
                <a:ea typeface="Calibri" panose="020F0502020204030204" pitchFamily="34" charset="0"/>
                <a:cs typeface="Times New Roman" panose="02020603050405020304" pitchFamily="18" charset="0"/>
              </a:rPr>
              <a:t>Horizontal (Category) Axis</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Trục</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ngang</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giá</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trị</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dữ</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liệu</a:t>
            </a:r>
            <a:r>
              <a:rPr lang="en-US" sz="1600" dirty="0">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spcBef>
                <a:spcPts val="300"/>
              </a:spcBef>
              <a:spcAft>
                <a:spcPts val="300"/>
              </a:spcAft>
              <a:buFont typeface="+mj-lt"/>
              <a:buAutoNum type="arabicPeriod"/>
              <a:tabLst>
                <a:tab pos="228600" algn="l"/>
                <a:tab pos="457200" algn="l"/>
              </a:tabLst>
            </a:pPr>
            <a:r>
              <a:rPr lang="en-US" sz="1600" b="1" dirty="0">
                <a:latin typeface="Times New Roman" panose="02020603050405020304" pitchFamily="18" charset="0"/>
                <a:ea typeface="Calibri" panose="020F0502020204030204" pitchFamily="34" charset="0"/>
                <a:cs typeface="Times New Roman" panose="02020603050405020304" pitchFamily="18" charset="0"/>
              </a:rPr>
              <a:t>Vertical (Value) Axis</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Trục</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đứng</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loại</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dữ</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liệu</a:t>
            </a:r>
            <a:r>
              <a:rPr lang="en-US" sz="1600" dirty="0">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spcBef>
                <a:spcPts val="300"/>
              </a:spcBef>
              <a:spcAft>
                <a:spcPts val="300"/>
              </a:spcAft>
              <a:buFont typeface="+mj-lt"/>
              <a:buAutoNum type="arabicPeriod"/>
              <a:tabLst>
                <a:tab pos="228600" algn="l"/>
                <a:tab pos="457200" algn="l"/>
              </a:tabLst>
            </a:pPr>
            <a:r>
              <a:rPr lang="en-US" sz="1600" b="1" dirty="0">
                <a:latin typeface="Times New Roman" panose="02020603050405020304" pitchFamily="18" charset="0"/>
                <a:ea typeface="Calibri" panose="020F0502020204030204" pitchFamily="34" charset="0"/>
                <a:cs typeface="Times New Roman" panose="02020603050405020304" pitchFamily="18" charset="0"/>
              </a:rPr>
              <a:t>Legend</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Chú</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biểu</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1600" dirty="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36376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Thay đổi thiết kế và vị trí của biểu đồ</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13</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5715000" cy="3533450"/>
          </a:xfrm>
        </p:spPr>
        <p:txBody>
          <a:bodyPr anchor="t"/>
          <a:lstStyle/>
          <a:p>
            <a:pPr algn="just"/>
            <a:r>
              <a:rPr lang="vi-VN" dirty="0"/>
              <a:t>Các thành phần cơ bản tạo nên một bố cục trình bày (Layout) hay thiết kế của biểu đồ, </a:t>
            </a:r>
            <a:endParaRPr lang="en-US" dirty="0"/>
          </a:p>
          <a:p>
            <a:pPr algn="just"/>
            <a:r>
              <a:rPr lang="en-US" dirty="0"/>
              <a:t>Ng</a:t>
            </a:r>
            <a:r>
              <a:rPr lang="vi-VN" dirty="0"/>
              <a:t>ư</a:t>
            </a:r>
            <a:r>
              <a:rPr lang="en-US" dirty="0" err="1"/>
              <a:t>ời</a:t>
            </a:r>
            <a:r>
              <a:rPr lang="en-US" dirty="0"/>
              <a:t> </a:t>
            </a:r>
            <a:r>
              <a:rPr lang="en-US" dirty="0" err="1"/>
              <a:t>dùng</a:t>
            </a:r>
            <a:r>
              <a:rPr lang="vi-VN" dirty="0"/>
              <a:t> thể sử dụng các lệnh trên thẻ ngữ cảnh Chart Tools Design để hiệu chỉnh thiết kế và bố cục trình bày của biểu đồ.</a:t>
            </a:r>
            <a:endParaRPr lang="en-US" dirty="0"/>
          </a:p>
        </p:txBody>
      </p:sp>
      <p:pic>
        <p:nvPicPr>
          <p:cNvPr id="20" name="Picture 19">
            <a:extLst>
              <a:ext uri="{FF2B5EF4-FFF2-40B4-BE49-F238E27FC236}">
                <a16:creationId xmlns:a16="http://schemas.microsoft.com/office/drawing/2014/main" id="{CC5CECAF-011F-4C20-93FB-A8B9367C11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3095668"/>
            <a:ext cx="6040257" cy="996483"/>
          </a:xfrm>
          <a:prstGeom prst="rect">
            <a:avLst/>
          </a:prstGeom>
          <a:ln>
            <a:solidFill>
              <a:schemeClr val="tx1"/>
            </a:solidFill>
          </a:ln>
        </p:spPr>
      </p:pic>
      <p:pic>
        <p:nvPicPr>
          <p:cNvPr id="23" name="Picture 22">
            <a:extLst>
              <a:ext uri="{FF2B5EF4-FFF2-40B4-BE49-F238E27FC236}">
                <a16:creationId xmlns:a16="http://schemas.microsoft.com/office/drawing/2014/main" id="{EBE40DFE-BBB1-4B5D-8ECA-BFEFEAF8DA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21366" y="1157874"/>
            <a:ext cx="1623848" cy="3248647"/>
          </a:xfrm>
          <a:prstGeom prst="rect">
            <a:avLst/>
          </a:prstGeom>
        </p:spPr>
      </p:pic>
    </p:spTree>
    <p:extLst>
      <p:ext uri="{BB962C8B-B14F-4D97-AF65-F5344CB8AC3E}">
        <p14:creationId xmlns:p14="http://schemas.microsoft.com/office/powerpoint/2010/main" val="33820260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Sử dụng Sparklines</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14</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8382000" cy="3533450"/>
          </a:xfrm>
        </p:spPr>
        <p:txBody>
          <a:bodyPr anchor="t"/>
          <a:lstStyle/>
          <a:p>
            <a:pPr algn="just"/>
            <a:r>
              <a:rPr lang="vi-VN" dirty="0"/>
              <a:t>Sparkline là dạng biểu đồ thu nhỏ (Miniature) được vẽ trọn vẹn trong một ô, </a:t>
            </a:r>
            <a:endParaRPr lang="en-US" dirty="0"/>
          </a:p>
          <a:p>
            <a:pPr algn="just"/>
            <a:r>
              <a:rPr lang="en-US" dirty="0"/>
              <a:t>Sparkline </a:t>
            </a:r>
            <a:r>
              <a:rPr lang="vi-VN" dirty="0"/>
              <a:t>biểu diễn một dãy dữ liệu trên dòng hoặc một cột.</a:t>
            </a:r>
            <a:endParaRPr lang="en-US" dirty="0"/>
          </a:p>
          <a:p>
            <a:pPr algn="just"/>
            <a:r>
              <a:rPr lang="vi-VN" dirty="0"/>
              <a:t>Excel cung cấp ba kiểu sparkline là Line, Column và Win/Loss.</a:t>
            </a:r>
            <a:endParaRPr lang="en-US" dirty="0"/>
          </a:p>
          <a:p>
            <a:pPr algn="just"/>
            <a:r>
              <a:rPr lang="vi-VN" dirty="0"/>
              <a:t>Sparkline sử dụng một trục ngang, giá trị dương được biểu diễn phía trên và giá trị âm phía dưới trục.</a:t>
            </a:r>
            <a:endParaRPr lang="en-US" dirty="0"/>
          </a:p>
        </p:txBody>
      </p:sp>
    </p:spTree>
    <p:extLst>
      <p:ext uri="{BB962C8B-B14F-4D97-AF65-F5344CB8AC3E}">
        <p14:creationId xmlns:p14="http://schemas.microsoft.com/office/powerpoint/2010/main" val="40620415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Sử dụng Sparklines</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15</a:t>
            </a:fld>
            <a:endParaRPr lang="en-US"/>
          </a:p>
        </p:txBody>
      </p:sp>
      <p:pic>
        <p:nvPicPr>
          <p:cNvPr id="9" name="Picture 8">
            <a:extLst>
              <a:ext uri="{FF2B5EF4-FFF2-40B4-BE49-F238E27FC236}">
                <a16:creationId xmlns:a16="http://schemas.microsoft.com/office/drawing/2014/main" id="{7EB93370-14B7-4350-9738-40EF24F9EF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1105" y="1196394"/>
            <a:ext cx="6731836" cy="3186420"/>
          </a:xfrm>
          <a:prstGeom prst="rect">
            <a:avLst/>
          </a:prstGeom>
        </p:spPr>
      </p:pic>
    </p:spTree>
    <p:extLst>
      <p:ext uri="{BB962C8B-B14F-4D97-AF65-F5344CB8AC3E}">
        <p14:creationId xmlns:p14="http://schemas.microsoft.com/office/powerpoint/2010/main" val="36146200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In biểu đồ</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16</a:t>
            </a:fld>
            <a:endParaRPr lang="en-US"/>
          </a:p>
        </p:txBody>
      </p:sp>
      <p:sp>
        <p:nvSpPr>
          <p:cNvPr id="7" name="Content Placeholder 2">
            <a:extLst>
              <a:ext uri="{FF2B5EF4-FFF2-40B4-BE49-F238E27FC236}">
                <a16:creationId xmlns:a16="http://schemas.microsoft.com/office/drawing/2014/main" id="{05258188-55D4-4D9E-B378-720E2677927F}"/>
              </a:ext>
            </a:extLst>
          </p:cNvPr>
          <p:cNvSpPr>
            <a:spLocks noGrp="1"/>
          </p:cNvSpPr>
          <p:nvPr>
            <p:ph type="body" sz="quarter" idx="13"/>
          </p:nvPr>
        </p:nvSpPr>
        <p:spPr>
          <a:xfrm>
            <a:off x="325821" y="819150"/>
            <a:ext cx="5118538" cy="3533450"/>
          </a:xfrm>
        </p:spPr>
        <p:txBody>
          <a:bodyPr anchor="t"/>
          <a:lstStyle/>
          <a:p>
            <a:pPr algn="just">
              <a:spcBef>
                <a:spcPts val="0"/>
              </a:spcBef>
            </a:pPr>
            <a:r>
              <a:rPr lang="vi-VN" sz="2200" dirty="0"/>
              <a:t>Khi in trang tính, Exce sẽ in các biểu đồ cùng với dữ liệu, </a:t>
            </a:r>
            <a:endParaRPr lang="en-US" sz="2200" dirty="0"/>
          </a:p>
          <a:p>
            <a:pPr algn="just">
              <a:spcBef>
                <a:spcPts val="0"/>
              </a:spcBef>
            </a:pPr>
            <a:r>
              <a:rPr lang="en-US" sz="2200" dirty="0"/>
              <a:t>K</a:t>
            </a:r>
            <a:r>
              <a:rPr lang="vi-VN" sz="2200" dirty="0"/>
              <a:t>hông thể sử dụng tính năng điều chỉnh tỷ lệ in (Scaling) đối với biểu đồ nếu biểu đồ vượt quá diện tích của trang in. </a:t>
            </a:r>
            <a:endParaRPr lang="en-US" sz="2200" dirty="0"/>
          </a:p>
          <a:p>
            <a:pPr algn="just">
              <a:spcBef>
                <a:spcPts val="0"/>
              </a:spcBef>
            </a:pPr>
            <a:r>
              <a:rPr lang="en-US" sz="2200" dirty="0"/>
              <a:t>C</a:t>
            </a:r>
            <a:r>
              <a:rPr lang="vi-VN" sz="2200" dirty="0"/>
              <a:t>ó thể chọn chỉ in biểu đồ mà không in dữ liệu trong trang tính.</a:t>
            </a:r>
            <a:endParaRPr lang="en-US" sz="2200" dirty="0"/>
          </a:p>
          <a:p>
            <a:pPr algn="just">
              <a:spcBef>
                <a:spcPts val="0"/>
              </a:spcBef>
            </a:pPr>
            <a:r>
              <a:rPr lang="vi-VN" sz="2200" dirty="0"/>
              <a:t>Nếu sử dụng máy in đen trắng, màu sắc của biểu đồ sẽ rất khó phân biệt trên giấy, </a:t>
            </a:r>
            <a:endParaRPr lang="en-US" sz="2200" dirty="0"/>
          </a:p>
          <a:p>
            <a:pPr algn="just">
              <a:spcBef>
                <a:spcPts val="0"/>
              </a:spcBef>
            </a:pPr>
            <a:r>
              <a:rPr lang="en-US" sz="2200" dirty="0" err="1"/>
              <a:t>Nên</a:t>
            </a:r>
            <a:r>
              <a:rPr lang="en-US" sz="2200" dirty="0"/>
              <a:t> </a:t>
            </a:r>
            <a:r>
              <a:rPr lang="vi-VN" sz="2200" dirty="0"/>
              <a:t>định dạng biểu đồ với màu đơn sắc (Monochromatic) trước khi in.</a:t>
            </a:r>
            <a:endParaRPr lang="en-US" sz="2200" dirty="0"/>
          </a:p>
        </p:txBody>
      </p:sp>
      <p:pic>
        <p:nvPicPr>
          <p:cNvPr id="10" name="Picture 9">
            <a:extLst>
              <a:ext uri="{FF2B5EF4-FFF2-40B4-BE49-F238E27FC236}">
                <a16:creationId xmlns:a16="http://schemas.microsoft.com/office/drawing/2014/main" id="{53D4CC80-DEAA-497A-A681-4CD305F3D1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44359" y="1689894"/>
            <a:ext cx="3668395" cy="2206625"/>
          </a:xfrm>
          <a:prstGeom prst="rect">
            <a:avLst/>
          </a:prstGeom>
          <a:noFill/>
        </p:spPr>
      </p:pic>
    </p:spTree>
    <p:extLst>
      <p:ext uri="{BB962C8B-B14F-4D97-AF65-F5344CB8AC3E}">
        <p14:creationId xmlns:p14="http://schemas.microsoft.com/office/powerpoint/2010/main" val="35229416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Quick Analysis Tool</a:t>
            </a:r>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17</a:t>
            </a:fld>
            <a:endParaRPr lang="en-US"/>
          </a:p>
        </p:txBody>
      </p:sp>
      <p:sp>
        <p:nvSpPr>
          <p:cNvPr id="7" name="Content Placeholder 2">
            <a:extLst>
              <a:ext uri="{FF2B5EF4-FFF2-40B4-BE49-F238E27FC236}">
                <a16:creationId xmlns:a16="http://schemas.microsoft.com/office/drawing/2014/main" id="{05258188-55D4-4D9E-B378-720E2677927F}"/>
              </a:ext>
            </a:extLst>
          </p:cNvPr>
          <p:cNvSpPr>
            <a:spLocks noGrp="1"/>
          </p:cNvSpPr>
          <p:nvPr>
            <p:ph type="body" sz="quarter" idx="13"/>
          </p:nvPr>
        </p:nvSpPr>
        <p:spPr>
          <a:xfrm>
            <a:off x="325821" y="819150"/>
            <a:ext cx="4246180" cy="3533450"/>
          </a:xfrm>
        </p:spPr>
        <p:txBody>
          <a:bodyPr anchor="ctr"/>
          <a:lstStyle/>
          <a:p>
            <a:pPr algn="just">
              <a:spcBef>
                <a:spcPts val="0"/>
              </a:spcBef>
            </a:pPr>
            <a:r>
              <a:rPr lang="vi-VN" sz="2200" dirty="0"/>
              <a:t>Sau khi một vùng dữ liệu được chọn, Excel sẽ hiện biểu tượng Quick Analysis tại góc dưới phải của vùng chọn. </a:t>
            </a:r>
            <a:endParaRPr lang="en-US" sz="2200" dirty="0"/>
          </a:p>
          <a:p>
            <a:pPr algn="just">
              <a:spcBef>
                <a:spcPts val="0"/>
              </a:spcBef>
            </a:pPr>
            <a:r>
              <a:rPr lang="vi-VN" sz="2200" dirty="0"/>
              <a:t>Công cụ này cung cấp một số chức năng trình bày, thống kê và biểu diễn dữ liệu mà bạn có thể thực hiện một cách nhanh chóng.</a:t>
            </a:r>
            <a:endParaRPr lang="en-US" sz="2200" dirty="0"/>
          </a:p>
        </p:txBody>
      </p:sp>
      <p:pic>
        <p:nvPicPr>
          <p:cNvPr id="9" name="Picture 8">
            <a:extLst>
              <a:ext uri="{FF2B5EF4-FFF2-40B4-BE49-F238E27FC236}">
                <a16:creationId xmlns:a16="http://schemas.microsoft.com/office/drawing/2014/main" id="{7C82710D-15C9-44A8-AD5B-549C713815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1715" y="1568774"/>
            <a:ext cx="3855085" cy="2239010"/>
          </a:xfrm>
          <a:prstGeom prst="rect">
            <a:avLst/>
          </a:prstGeom>
        </p:spPr>
      </p:pic>
    </p:spTree>
    <p:extLst>
      <p:ext uri="{BB962C8B-B14F-4D97-AF65-F5344CB8AC3E}">
        <p14:creationId xmlns:p14="http://schemas.microsoft.com/office/powerpoint/2010/main" val="4089203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Quick Analysis Tool</a:t>
            </a:r>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18</a:t>
            </a:fld>
            <a:endParaRPr lang="en-US"/>
          </a:p>
        </p:txBody>
      </p:sp>
      <p:sp>
        <p:nvSpPr>
          <p:cNvPr id="7" name="Content Placeholder 2">
            <a:extLst>
              <a:ext uri="{FF2B5EF4-FFF2-40B4-BE49-F238E27FC236}">
                <a16:creationId xmlns:a16="http://schemas.microsoft.com/office/drawing/2014/main" id="{05258188-55D4-4D9E-B378-720E2677927F}"/>
              </a:ext>
            </a:extLst>
          </p:cNvPr>
          <p:cNvSpPr>
            <a:spLocks noGrp="1"/>
          </p:cNvSpPr>
          <p:nvPr>
            <p:ph type="body" sz="quarter" idx="13"/>
          </p:nvPr>
        </p:nvSpPr>
        <p:spPr>
          <a:xfrm>
            <a:off x="325821" y="819150"/>
            <a:ext cx="8187558" cy="3533450"/>
          </a:xfrm>
        </p:spPr>
        <p:txBody>
          <a:bodyPr anchor="t"/>
          <a:lstStyle/>
          <a:p>
            <a:pPr algn="just">
              <a:spcBef>
                <a:spcPts val="0"/>
              </a:spcBef>
            </a:pPr>
            <a:r>
              <a:rPr lang="vi-VN" sz="2200" dirty="0"/>
              <a:t>Các chức năng của Quick Analysis Tool:</a:t>
            </a:r>
          </a:p>
          <a:p>
            <a:pPr lvl="1" algn="just">
              <a:spcBef>
                <a:spcPts val="0"/>
              </a:spcBef>
            </a:pPr>
            <a:r>
              <a:rPr lang="vi-VN" sz="2000" b="1" dirty="0"/>
              <a:t>Formatting</a:t>
            </a:r>
            <a:r>
              <a:rPr lang="vi-VN" sz="2000" dirty="0"/>
              <a:t> áp dụng một số quy tắc định dạng điều kiện, bao gồm Data Bars, Color Scale, Icon Sets, Greater Than, Top 10% và lệnh Clear Format.</a:t>
            </a:r>
          </a:p>
          <a:p>
            <a:pPr lvl="1" algn="just">
              <a:spcBef>
                <a:spcPts val="0"/>
              </a:spcBef>
            </a:pPr>
            <a:r>
              <a:rPr lang="vi-VN" sz="2000" b="1" dirty="0"/>
              <a:t>Charts</a:t>
            </a:r>
            <a:r>
              <a:rPr lang="vi-VN" sz="2000" dirty="0"/>
              <a:t> tạo một số biểu đồ phổ biến như Clustered Column, Clustered Bar, Line và Pie. Bạn có thễ chọn More Charts để mở hộp thoại Insert Chart.</a:t>
            </a:r>
          </a:p>
        </p:txBody>
      </p:sp>
      <p:pic>
        <p:nvPicPr>
          <p:cNvPr id="10" name="Picture 9">
            <a:extLst>
              <a:ext uri="{FF2B5EF4-FFF2-40B4-BE49-F238E27FC236}">
                <a16:creationId xmlns:a16="http://schemas.microsoft.com/office/drawing/2014/main" id="{90EA3C11-71C5-437D-82B7-83B49AD83F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0886" y="3142206"/>
            <a:ext cx="6817427" cy="1417726"/>
          </a:xfrm>
          <a:prstGeom prst="rect">
            <a:avLst/>
          </a:prstGeom>
          <a:ln>
            <a:solidFill>
              <a:schemeClr val="tx1"/>
            </a:solidFill>
          </a:ln>
        </p:spPr>
      </p:pic>
    </p:spTree>
    <p:extLst>
      <p:ext uri="{BB962C8B-B14F-4D97-AF65-F5344CB8AC3E}">
        <p14:creationId xmlns:p14="http://schemas.microsoft.com/office/powerpoint/2010/main" val="36889465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Quick Analysis Tool</a:t>
            </a:r>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19</a:t>
            </a:fld>
            <a:endParaRPr lang="en-US"/>
          </a:p>
        </p:txBody>
      </p:sp>
      <p:sp>
        <p:nvSpPr>
          <p:cNvPr id="7" name="Content Placeholder 2">
            <a:extLst>
              <a:ext uri="{FF2B5EF4-FFF2-40B4-BE49-F238E27FC236}">
                <a16:creationId xmlns:a16="http://schemas.microsoft.com/office/drawing/2014/main" id="{05258188-55D4-4D9E-B378-720E2677927F}"/>
              </a:ext>
            </a:extLst>
          </p:cNvPr>
          <p:cNvSpPr>
            <a:spLocks noGrp="1"/>
          </p:cNvSpPr>
          <p:nvPr>
            <p:ph type="body" sz="quarter" idx="13"/>
          </p:nvPr>
        </p:nvSpPr>
        <p:spPr>
          <a:xfrm>
            <a:off x="325821" y="819150"/>
            <a:ext cx="8187558" cy="3533450"/>
          </a:xfrm>
        </p:spPr>
        <p:txBody>
          <a:bodyPr anchor="t"/>
          <a:lstStyle/>
          <a:p>
            <a:pPr algn="just">
              <a:spcBef>
                <a:spcPts val="0"/>
              </a:spcBef>
            </a:pPr>
            <a:r>
              <a:rPr lang="vi-VN" sz="2200" dirty="0"/>
              <a:t>Các chức năng của Quick Analysis Tool:</a:t>
            </a:r>
          </a:p>
          <a:p>
            <a:pPr lvl="1" algn="just">
              <a:spcBef>
                <a:spcPts val="0"/>
              </a:spcBef>
            </a:pPr>
            <a:r>
              <a:rPr lang="vi-VN" sz="2000" b="1" dirty="0"/>
              <a:t>Totals</a:t>
            </a:r>
            <a:r>
              <a:rPr lang="vi-VN" sz="2000" dirty="0"/>
              <a:t> thực hiện các tính toán thống kê trên vùng dữ liệu, sử dụng các hàm như Sum, Average, Count. Đặc biệt lệnh Running Total sẽ sử dụng hàm Sum và địa chỉ tham chiếu kết hợp để cộng dồn các vùng dữ liệu.</a:t>
            </a:r>
          </a:p>
          <a:p>
            <a:pPr lvl="1" algn="just">
              <a:spcBef>
                <a:spcPts val="0"/>
              </a:spcBef>
            </a:pPr>
            <a:r>
              <a:rPr lang="vi-VN" sz="2000" b="1" dirty="0"/>
              <a:t>Tables</a:t>
            </a:r>
            <a:r>
              <a:rPr lang="vi-VN" sz="2000" dirty="0"/>
              <a:t> chuyển vùng dữ liệu thành bảng biểu.</a:t>
            </a:r>
          </a:p>
          <a:p>
            <a:pPr lvl="1" algn="just">
              <a:spcBef>
                <a:spcPts val="0"/>
              </a:spcBef>
            </a:pPr>
            <a:r>
              <a:rPr lang="vi-VN" sz="2000" b="1" dirty="0"/>
              <a:t>Sparklines</a:t>
            </a:r>
            <a:r>
              <a:rPr lang="vi-VN" sz="2000" dirty="0"/>
              <a:t> tạo các biểu đồ Sparkline trong các ô ngay phía bên phải vùng dữ liệu</a:t>
            </a:r>
          </a:p>
        </p:txBody>
      </p:sp>
    </p:spTree>
    <p:extLst>
      <p:ext uri="{BB962C8B-B14F-4D97-AF65-F5344CB8AC3E}">
        <p14:creationId xmlns:p14="http://schemas.microsoft.com/office/powerpoint/2010/main" val="35539350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Hướng</a:t>
            </a:r>
            <a:r>
              <a:rPr lang="en-US" dirty="0"/>
              <a:t> </a:t>
            </a:r>
            <a:r>
              <a:rPr lang="en-US" dirty="0" err="1"/>
              <a:t>dẫn</a:t>
            </a:r>
            <a:r>
              <a:rPr lang="en-US" dirty="0"/>
              <a:t> </a:t>
            </a:r>
            <a:r>
              <a:rPr lang="en-US" dirty="0" err="1"/>
              <a:t>sử</a:t>
            </a:r>
            <a:r>
              <a:rPr lang="en-US" dirty="0"/>
              <a:t> </a:t>
            </a:r>
            <a:r>
              <a:rPr lang="en-US" dirty="0" err="1"/>
              <a:t>dụng</a:t>
            </a:r>
            <a:endParaRPr lang="en-US" dirty="0"/>
          </a:p>
        </p:txBody>
      </p:sp>
      <p:sp>
        <p:nvSpPr>
          <p:cNvPr id="3" name="Content Placeholder 2"/>
          <p:cNvSpPr>
            <a:spLocks noGrp="1"/>
          </p:cNvSpPr>
          <p:nvPr>
            <p:ph type="body" sz="quarter" idx="13"/>
          </p:nvPr>
        </p:nvSpPr>
        <p:spPr>
          <a:xfrm>
            <a:off x="665018" y="925417"/>
            <a:ext cx="7845137" cy="3627533"/>
          </a:xfrm>
        </p:spPr>
        <p:txBody>
          <a:bodyPr anchor="ctr"/>
          <a:lstStyle/>
          <a:p>
            <a:pPr>
              <a:lnSpc>
                <a:spcPct val="150000"/>
              </a:lnSpc>
            </a:pPr>
            <a:r>
              <a:rPr lang="en-US" sz="2200" dirty="0" err="1"/>
              <a:t>Sử</a:t>
            </a:r>
            <a:r>
              <a:rPr lang="en-US" sz="2200" dirty="0"/>
              <a:t> </a:t>
            </a:r>
            <a:r>
              <a:rPr lang="en-US" sz="2200" dirty="0" err="1"/>
              <a:t>dụng</a:t>
            </a:r>
            <a:r>
              <a:rPr lang="en-US" sz="2200" dirty="0"/>
              <a:t> </a:t>
            </a:r>
            <a:r>
              <a:rPr lang="en-US" sz="2200" dirty="0" err="1"/>
              <a:t>màn</a:t>
            </a:r>
            <a:r>
              <a:rPr lang="en-US" sz="2200" dirty="0"/>
              <a:t> </a:t>
            </a:r>
            <a:r>
              <a:rPr lang="en-US" sz="2200" dirty="0" err="1"/>
              <a:t>hình</a:t>
            </a:r>
            <a:r>
              <a:rPr lang="en-US" sz="2200" dirty="0"/>
              <a:t> ở </a:t>
            </a:r>
            <a:r>
              <a:rPr lang="en-US" sz="2200" dirty="0" err="1"/>
              <a:t>chế</a:t>
            </a:r>
            <a:r>
              <a:rPr lang="en-US" sz="2200" dirty="0"/>
              <a:t> </a:t>
            </a:r>
            <a:r>
              <a:rPr lang="en-US" sz="2200" dirty="0" err="1"/>
              <a:t>độ</a:t>
            </a:r>
            <a:r>
              <a:rPr lang="en-US" sz="2200" dirty="0"/>
              <a:t> </a:t>
            </a:r>
            <a:r>
              <a:rPr lang="en-US" sz="2200" b="1" dirty="0"/>
              <a:t>Show Presenter View </a:t>
            </a:r>
            <a:r>
              <a:rPr lang="en-US" sz="2200" dirty="0" err="1"/>
              <a:t>bao</a:t>
            </a:r>
            <a:r>
              <a:rPr lang="en-US" sz="2200" dirty="0"/>
              <a:t> </a:t>
            </a:r>
            <a:r>
              <a:rPr lang="en-US" sz="2200" dirty="0" err="1"/>
              <a:t>gồm</a:t>
            </a:r>
            <a:r>
              <a:rPr lang="en-US" sz="2200" dirty="0"/>
              <a:t> </a:t>
            </a:r>
            <a:r>
              <a:rPr lang="en-US" sz="2200" dirty="0" err="1"/>
              <a:t>phần</a:t>
            </a:r>
            <a:r>
              <a:rPr lang="en-US" sz="2200" dirty="0"/>
              <a:t> </a:t>
            </a:r>
            <a:r>
              <a:rPr lang="en-US" sz="2200" b="1" dirty="0" err="1"/>
              <a:t>lý</a:t>
            </a:r>
            <a:r>
              <a:rPr lang="en-US" sz="2200" b="1" dirty="0"/>
              <a:t> </a:t>
            </a:r>
            <a:r>
              <a:rPr lang="en-US" sz="2200" b="1" dirty="0" err="1"/>
              <a:t>thuyết</a:t>
            </a:r>
            <a:r>
              <a:rPr lang="en-US" sz="2200" b="1" dirty="0"/>
              <a:t> </a:t>
            </a:r>
            <a:r>
              <a:rPr lang="en-US" sz="2200" dirty="0" err="1"/>
              <a:t>và</a:t>
            </a:r>
            <a:r>
              <a:rPr lang="en-US" sz="2200" dirty="0"/>
              <a:t> </a:t>
            </a:r>
            <a:r>
              <a:rPr lang="en-US" sz="2200" b="1" dirty="0" err="1"/>
              <a:t>hướng</a:t>
            </a:r>
            <a:r>
              <a:rPr lang="en-US" sz="2200" b="1" dirty="0"/>
              <a:t> </a:t>
            </a:r>
            <a:r>
              <a:rPr lang="en-US" sz="2200" b="1" dirty="0" err="1"/>
              <a:t>dẫn</a:t>
            </a:r>
            <a:r>
              <a:rPr lang="en-US" sz="2200" b="1" dirty="0"/>
              <a:t> </a:t>
            </a:r>
            <a:r>
              <a:rPr lang="en-US" sz="2200" b="1" dirty="0" err="1"/>
              <a:t>thao</a:t>
            </a:r>
            <a:r>
              <a:rPr lang="en-US" sz="2200" b="1" dirty="0"/>
              <a:t> </a:t>
            </a:r>
            <a:r>
              <a:rPr lang="en-US" sz="2200" b="1" dirty="0" err="1"/>
              <a:t>tác</a:t>
            </a:r>
            <a:r>
              <a:rPr lang="en-US" sz="2200" b="1" dirty="0"/>
              <a:t> </a:t>
            </a:r>
            <a:r>
              <a:rPr lang="en-US" sz="2200" b="1" dirty="0" err="1"/>
              <a:t>thực</a:t>
            </a:r>
            <a:r>
              <a:rPr lang="en-US" sz="2200" b="1" dirty="0"/>
              <a:t> </a:t>
            </a:r>
            <a:r>
              <a:rPr lang="en-US" sz="2200" b="1" dirty="0" err="1"/>
              <a:t>hành</a:t>
            </a:r>
            <a:endParaRPr lang="en-US" sz="2200" b="1" dirty="0"/>
          </a:p>
          <a:p>
            <a:pPr>
              <a:lnSpc>
                <a:spcPct val="150000"/>
              </a:lnSpc>
            </a:pPr>
            <a:r>
              <a:rPr lang="en-US" sz="2200" dirty="0" err="1"/>
              <a:t>Các</a:t>
            </a:r>
            <a:r>
              <a:rPr lang="en-US" sz="2200" dirty="0"/>
              <a:t> </a:t>
            </a:r>
            <a:r>
              <a:rPr lang="en-US" sz="2200" dirty="0" err="1"/>
              <a:t>câu</a:t>
            </a:r>
            <a:r>
              <a:rPr lang="en-US" sz="2200" dirty="0"/>
              <a:t> </a:t>
            </a:r>
            <a:r>
              <a:rPr lang="en-US" sz="2200" dirty="0" err="1"/>
              <a:t>hỏi</a:t>
            </a:r>
            <a:r>
              <a:rPr lang="en-US" sz="2200" dirty="0"/>
              <a:t> </a:t>
            </a:r>
            <a:r>
              <a:rPr lang="en-US" sz="2200" dirty="0" err="1"/>
              <a:t>ôn</a:t>
            </a:r>
            <a:r>
              <a:rPr lang="en-US" sz="2200" dirty="0"/>
              <a:t> </a:t>
            </a:r>
            <a:r>
              <a:rPr lang="en-US" sz="2200" dirty="0" err="1"/>
              <a:t>tập</a:t>
            </a:r>
            <a:r>
              <a:rPr lang="en-US" sz="2200" dirty="0"/>
              <a:t> </a:t>
            </a:r>
            <a:r>
              <a:rPr lang="en-US" sz="2200" dirty="0" err="1"/>
              <a:t>bao</a:t>
            </a:r>
            <a:r>
              <a:rPr lang="en-US" sz="2200" dirty="0"/>
              <a:t> </a:t>
            </a:r>
            <a:r>
              <a:rPr lang="en-US" sz="2200" dirty="0" err="1"/>
              <a:t>gồm</a:t>
            </a:r>
            <a:r>
              <a:rPr lang="en-US" sz="2200" dirty="0"/>
              <a:t> </a:t>
            </a:r>
            <a:r>
              <a:rPr lang="en-US" sz="2200" dirty="0" err="1"/>
              <a:t>cả</a:t>
            </a:r>
            <a:r>
              <a:rPr lang="en-US" sz="2200" dirty="0"/>
              <a:t> </a:t>
            </a:r>
            <a:r>
              <a:rPr lang="en-US" sz="2200" dirty="0" err="1"/>
              <a:t>phần</a:t>
            </a:r>
            <a:r>
              <a:rPr lang="en-US" sz="2200" dirty="0"/>
              <a:t> </a:t>
            </a:r>
            <a:r>
              <a:rPr lang="en-US" sz="2200" dirty="0" err="1"/>
              <a:t>đáp</a:t>
            </a:r>
            <a:r>
              <a:rPr lang="en-US" sz="2200" dirty="0"/>
              <a:t> </a:t>
            </a:r>
            <a:r>
              <a:rPr lang="en-US" sz="2200" dirty="0" err="1"/>
              <a:t>án</a:t>
            </a:r>
            <a:r>
              <a:rPr lang="en-US" sz="2200" dirty="0"/>
              <a:t> </a:t>
            </a:r>
            <a:r>
              <a:rPr lang="en-US" sz="2200" dirty="0" err="1"/>
              <a:t>dưới</a:t>
            </a:r>
            <a:r>
              <a:rPr lang="en-US" sz="2200" dirty="0"/>
              <a:t> </a:t>
            </a:r>
            <a:r>
              <a:rPr lang="en-US" sz="2200" dirty="0" err="1"/>
              <a:t>dạng</a:t>
            </a:r>
            <a:r>
              <a:rPr lang="en-US" sz="2200" dirty="0"/>
              <a:t> </a:t>
            </a:r>
            <a:r>
              <a:rPr lang="en-US" sz="2200" b="1" dirty="0"/>
              <a:t>Animation</a:t>
            </a:r>
          </a:p>
        </p:txBody>
      </p:sp>
      <p:sp>
        <p:nvSpPr>
          <p:cNvPr id="4" name="Date Placeholder 3"/>
          <p:cNvSpPr>
            <a:spLocks noGrp="1"/>
          </p:cNvSpPr>
          <p:nvPr>
            <p:ph type="dt" sz="half" idx="14"/>
          </p:nvPr>
        </p:nvSpPr>
        <p:spPr/>
        <p:txBody>
          <a:bodyPr/>
          <a:lstStyle/>
          <a:p>
            <a:fld id="{84F4C977-F584-48D3-A664-6D0C86F729C6}"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a:t>
            </a:fld>
            <a:endParaRPr lang="en-US"/>
          </a:p>
        </p:txBody>
      </p:sp>
    </p:spTree>
    <p:extLst>
      <p:ext uri="{BB962C8B-B14F-4D97-AF65-F5344CB8AC3E}">
        <p14:creationId xmlns:p14="http://schemas.microsoft.com/office/powerpoint/2010/main" val="30183252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Sử</a:t>
            </a:r>
            <a:r>
              <a:rPr lang="en-US" dirty="0"/>
              <a:t> </a:t>
            </a:r>
            <a:r>
              <a:rPr lang="en-US" dirty="0" err="1"/>
              <a:t>dụng</a:t>
            </a:r>
            <a:r>
              <a:rPr lang="en-US" dirty="0"/>
              <a:t> Quick Analysis Tool</a:t>
            </a:r>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20</a:t>
            </a:fld>
            <a:endParaRPr lang="en-US"/>
          </a:p>
        </p:txBody>
      </p:sp>
      <p:sp>
        <p:nvSpPr>
          <p:cNvPr id="7" name="Content Placeholder 2">
            <a:extLst>
              <a:ext uri="{FF2B5EF4-FFF2-40B4-BE49-F238E27FC236}">
                <a16:creationId xmlns:a16="http://schemas.microsoft.com/office/drawing/2014/main" id="{05258188-55D4-4D9E-B378-720E2677927F}"/>
              </a:ext>
            </a:extLst>
          </p:cNvPr>
          <p:cNvSpPr>
            <a:spLocks noGrp="1"/>
          </p:cNvSpPr>
          <p:nvPr>
            <p:ph type="body" sz="quarter" idx="13"/>
          </p:nvPr>
        </p:nvSpPr>
        <p:spPr>
          <a:xfrm>
            <a:off x="325821" y="819150"/>
            <a:ext cx="8187558" cy="3533450"/>
          </a:xfrm>
        </p:spPr>
        <p:txBody>
          <a:bodyPr anchor="t"/>
          <a:lstStyle/>
          <a:p>
            <a:pPr algn="just">
              <a:spcBef>
                <a:spcPts val="0"/>
              </a:spcBef>
            </a:pPr>
            <a:r>
              <a:rPr lang="vi-VN" sz="2200" dirty="0"/>
              <a:t>Các chức năng của Quick Analysis Tool:</a:t>
            </a:r>
          </a:p>
          <a:p>
            <a:pPr lvl="1" algn="just">
              <a:spcBef>
                <a:spcPts val="0"/>
              </a:spcBef>
            </a:pPr>
            <a:r>
              <a:rPr lang="vi-VN" sz="2000" b="1" dirty="0"/>
              <a:t>Totals</a:t>
            </a:r>
            <a:r>
              <a:rPr lang="vi-VN" sz="2000" dirty="0"/>
              <a:t> thực hiện các tính toán thống kê trên vùng dữ liệu, sử dụng các hàm như Sum, Average, Count. Đặc biệt lệnh Running Total sẽ sử dụng hàm Sum và địa chỉ tham chiếu kết hợp để cộng dồn các vùng dữ liệu.</a:t>
            </a:r>
          </a:p>
          <a:p>
            <a:pPr lvl="1" algn="just">
              <a:spcBef>
                <a:spcPts val="0"/>
              </a:spcBef>
            </a:pPr>
            <a:r>
              <a:rPr lang="vi-VN" sz="2000" b="1" dirty="0"/>
              <a:t>Tables</a:t>
            </a:r>
            <a:r>
              <a:rPr lang="vi-VN" sz="2000" dirty="0"/>
              <a:t> chuyển vùng dữ liệu thành bảng biểu.</a:t>
            </a:r>
          </a:p>
          <a:p>
            <a:pPr lvl="1" algn="just">
              <a:spcBef>
                <a:spcPts val="0"/>
              </a:spcBef>
            </a:pPr>
            <a:r>
              <a:rPr lang="vi-VN" sz="2000" b="1" dirty="0"/>
              <a:t>Sparklines</a:t>
            </a:r>
            <a:r>
              <a:rPr lang="vi-VN" sz="2000" dirty="0"/>
              <a:t> tạo các biểu đồ Sparkline trong các ô ngay phía bên phải vùng dữ liệu</a:t>
            </a:r>
          </a:p>
        </p:txBody>
      </p:sp>
    </p:spTree>
    <p:extLst>
      <p:ext uri="{BB962C8B-B14F-4D97-AF65-F5344CB8AC3E}">
        <p14:creationId xmlns:p14="http://schemas.microsoft.com/office/powerpoint/2010/main" val="11262687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Vẽ hình dạng (Shapes)</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21</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1" y="943957"/>
            <a:ext cx="6411310" cy="3533450"/>
          </a:xfrm>
        </p:spPr>
        <p:txBody>
          <a:bodyPr anchor="t"/>
          <a:lstStyle/>
          <a:p>
            <a:pPr algn="just"/>
            <a:r>
              <a:rPr lang="vi-VN" sz="2200" dirty="0"/>
              <a:t>Các thao tác sử dụng Shapes trong Excel cũng tương tự các ứng dụng khác như Word hay PowerPoint. </a:t>
            </a:r>
            <a:endParaRPr lang="en-US" sz="2200" dirty="0"/>
          </a:p>
          <a:p>
            <a:pPr algn="just"/>
            <a:r>
              <a:rPr lang="en-US" sz="2200" dirty="0"/>
              <a:t>S</a:t>
            </a:r>
            <a:r>
              <a:rPr lang="vi-VN" sz="2200" dirty="0"/>
              <a:t>ử dụng hình dạng để xây dựng các sơ đồ, trình bày văn bản minh họa hay tạo điểm nhấn cho dữ liệu trên trang tính.</a:t>
            </a:r>
          </a:p>
          <a:p>
            <a:pPr algn="just"/>
            <a:r>
              <a:rPr lang="vi-VN" sz="2200" dirty="0"/>
              <a:t>Trên thẻ Insert nhóm lệnh Illustrations, nhấp </a:t>
            </a:r>
            <a:r>
              <a:rPr lang="en-US" sz="2200" dirty="0" err="1"/>
              <a:t>chọn</a:t>
            </a:r>
            <a:r>
              <a:rPr lang="en-US" sz="2200" dirty="0"/>
              <a:t> </a:t>
            </a:r>
            <a:r>
              <a:rPr lang="vi-VN" sz="2200" dirty="0"/>
              <a:t>nút Shapes để mở Shapes Gallery bao gồm toàn bộ các hình dạng được tổ chức thành các nhóm. </a:t>
            </a:r>
            <a:endParaRPr lang="en-US" sz="2200" dirty="0"/>
          </a:p>
          <a:p>
            <a:pPr algn="just"/>
            <a:r>
              <a:rPr lang="vi-VN" sz="2200" dirty="0"/>
              <a:t>Mỗi hình đều có một tên, trên cùng là những hình mới được sử dụng gần nhất (Recently Used Shapes).</a:t>
            </a:r>
          </a:p>
        </p:txBody>
      </p:sp>
      <p:pic>
        <p:nvPicPr>
          <p:cNvPr id="9" name="Picture 8">
            <a:extLst>
              <a:ext uri="{FF2B5EF4-FFF2-40B4-BE49-F238E27FC236}">
                <a16:creationId xmlns:a16="http://schemas.microsoft.com/office/drawing/2014/main" id="{98BB3F88-FCC9-4B0F-89C6-B1E273BE52D3}"/>
              </a:ext>
            </a:extLst>
          </p:cNvPr>
          <p:cNvPicPr>
            <a:picLocks noChangeAspect="1"/>
          </p:cNvPicPr>
          <p:nvPr/>
        </p:nvPicPr>
        <p:blipFill rotWithShape="1">
          <a:blip r:embed="rId3">
            <a:extLst>
              <a:ext uri="{28A0092B-C50C-407E-A947-70E740481C1C}">
                <a14:useLocalDpi xmlns:a14="http://schemas.microsoft.com/office/drawing/2010/main" val="0"/>
              </a:ext>
            </a:extLst>
          </a:blip>
          <a:srcRect l="762" t="505" r="1089" b="572"/>
          <a:stretch/>
        </p:blipFill>
        <p:spPr bwMode="auto">
          <a:xfrm>
            <a:off x="6873874" y="285434"/>
            <a:ext cx="1965325" cy="4481830"/>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1322978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Vẽ hình dạng (Shapes)</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22</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8292661" cy="3533450"/>
          </a:xfrm>
        </p:spPr>
        <p:txBody>
          <a:bodyPr anchor="t"/>
          <a:lstStyle/>
          <a:p>
            <a:pPr algn="just"/>
            <a:r>
              <a:rPr lang="vi-VN" sz="2200" dirty="0"/>
              <a:t>Di chuyển và thay đổi kích thước hình</a:t>
            </a:r>
          </a:p>
          <a:p>
            <a:pPr lvl="1" algn="just"/>
            <a:r>
              <a:rPr lang="en-US" sz="2000" dirty="0"/>
              <a:t>N</a:t>
            </a:r>
            <a:r>
              <a:rPr lang="vi-VN" sz="2000" dirty="0"/>
              <a:t>hấp chọn hình cần di chuyển hay thay đổi kích thước, các nút điểu khiển sẽ xuất hiện trên các cạnh và các góc của hình, </a:t>
            </a:r>
            <a:endParaRPr lang="en-US" sz="2000" dirty="0"/>
          </a:p>
          <a:p>
            <a:pPr lvl="1" algn="just"/>
            <a:r>
              <a:rPr lang="vi-VN" sz="2000" dirty="0"/>
              <a:t>Nếu muốn thao tác với nhiều hình cùng lúc, giữ phím Shift trong khi chọn các hình. </a:t>
            </a:r>
            <a:endParaRPr lang="en-US" sz="2000" dirty="0"/>
          </a:p>
          <a:p>
            <a:pPr lvl="1" algn="just"/>
            <a:r>
              <a:rPr lang="en-US" sz="2000" dirty="0" err="1"/>
              <a:t>Sử</a:t>
            </a:r>
            <a:r>
              <a:rPr lang="en-US" sz="2000" dirty="0"/>
              <a:t> </a:t>
            </a:r>
            <a:r>
              <a:rPr lang="en-US" sz="2000" dirty="0" err="1"/>
              <a:t>dụng</a:t>
            </a:r>
            <a:r>
              <a:rPr lang="vi-VN" sz="2000" dirty="0"/>
              <a:t> chuột thực hiện các thao tác di chuyển hay điều chỉnh kích cỡ của hình.</a:t>
            </a:r>
          </a:p>
        </p:txBody>
      </p:sp>
    </p:spTree>
    <p:extLst>
      <p:ext uri="{BB962C8B-B14F-4D97-AF65-F5344CB8AC3E}">
        <p14:creationId xmlns:p14="http://schemas.microsoft.com/office/powerpoint/2010/main" val="41816789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Vẽ hình dạng (Shapes)</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23</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8292661" cy="3533450"/>
          </a:xfrm>
        </p:spPr>
        <p:txBody>
          <a:bodyPr anchor="t"/>
          <a:lstStyle/>
          <a:p>
            <a:pPr algn="just"/>
            <a:r>
              <a:rPr lang="vi-VN" dirty="0"/>
              <a:t>Định dạng hình</a:t>
            </a:r>
          </a:p>
          <a:p>
            <a:pPr lvl="1" algn="just"/>
            <a:r>
              <a:rPr lang="vi-VN" sz="2000" dirty="0"/>
              <a:t>Khi chọn một hình trên trang tính, Excel sẽ hiện thẻ ngữ cảnh Drawing Tools Format cung cấp các chức năng chèn hình, định dạng hình và văn bản trong hình... </a:t>
            </a:r>
            <a:endParaRPr lang="en-US" sz="2000" dirty="0"/>
          </a:p>
          <a:p>
            <a:pPr lvl="1" algn="just"/>
            <a:endParaRPr lang="en-US" sz="2000" dirty="0"/>
          </a:p>
          <a:p>
            <a:pPr marL="225425" lvl="1" indent="0" algn="just">
              <a:buNone/>
            </a:pPr>
            <a:endParaRPr lang="en-US" sz="2000" dirty="0"/>
          </a:p>
          <a:p>
            <a:pPr lvl="2" algn="just"/>
            <a:r>
              <a:rPr lang="vi-VN" sz="1800" dirty="0"/>
              <a:t>Visual Styles là danh sách các mẫu định dạng khung viền và màu nền định sẵn dựa trên chủ đề hiện tại của sồ tính.</a:t>
            </a:r>
          </a:p>
          <a:p>
            <a:pPr lvl="2" algn="just"/>
            <a:r>
              <a:rPr lang="vi-VN" sz="1800" dirty="0"/>
              <a:t>Shape Fill chứa các tùy chọn màu nền và mẫu tô.</a:t>
            </a:r>
          </a:p>
          <a:p>
            <a:pPr lvl="2" algn="just"/>
            <a:r>
              <a:rPr lang="vi-VN" sz="1800" dirty="0"/>
              <a:t>Shape Outline chứa các tùy chọn khung viền.</a:t>
            </a:r>
          </a:p>
          <a:p>
            <a:pPr lvl="2" algn="just"/>
            <a:r>
              <a:rPr lang="vi-VN" sz="1800" dirty="0"/>
              <a:t>Shape Effects chứa các tùy chọn hiệu ứng như tạo bóng hay 3-D.</a:t>
            </a:r>
          </a:p>
          <a:p>
            <a:pPr lvl="1" algn="just"/>
            <a:endParaRPr lang="vi-VN" sz="2000" dirty="0"/>
          </a:p>
        </p:txBody>
      </p:sp>
      <p:grpSp>
        <p:nvGrpSpPr>
          <p:cNvPr id="8" name="Group 7">
            <a:extLst>
              <a:ext uri="{FF2B5EF4-FFF2-40B4-BE49-F238E27FC236}">
                <a16:creationId xmlns:a16="http://schemas.microsoft.com/office/drawing/2014/main" id="{6AEF3DF0-2375-406F-A254-7C5DD5C50E1A}"/>
              </a:ext>
            </a:extLst>
          </p:cNvPr>
          <p:cNvGrpSpPr>
            <a:grpSpLocks noChangeAspect="1"/>
          </p:cNvGrpSpPr>
          <p:nvPr/>
        </p:nvGrpSpPr>
        <p:grpSpPr>
          <a:xfrm>
            <a:off x="1710056" y="2392522"/>
            <a:ext cx="4571855" cy="640080"/>
            <a:chOff x="0" y="0"/>
            <a:chExt cx="5723890" cy="801370"/>
          </a:xfrm>
        </p:grpSpPr>
        <p:pic>
          <p:nvPicPr>
            <p:cNvPr id="9" name="Picture 8">
              <a:extLst>
                <a:ext uri="{FF2B5EF4-FFF2-40B4-BE49-F238E27FC236}">
                  <a16:creationId xmlns:a16="http://schemas.microsoft.com/office/drawing/2014/main" id="{7838B532-F593-40D8-ABE1-8BCE009D03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723890" cy="801370"/>
            </a:xfrm>
            <a:prstGeom prst="rect">
              <a:avLst/>
            </a:prstGeom>
            <a:ln>
              <a:solidFill>
                <a:schemeClr val="tx1"/>
              </a:solidFill>
            </a:ln>
          </p:spPr>
        </p:pic>
        <p:sp>
          <p:nvSpPr>
            <p:cNvPr id="10" name="Rectangle 9">
              <a:extLst>
                <a:ext uri="{FF2B5EF4-FFF2-40B4-BE49-F238E27FC236}">
                  <a16:creationId xmlns:a16="http://schemas.microsoft.com/office/drawing/2014/main" id="{B353178B-B0FB-48C9-8D53-08091D00A0E7}"/>
                </a:ext>
              </a:extLst>
            </p:cNvPr>
            <p:cNvSpPr/>
            <p:nvPr/>
          </p:nvSpPr>
          <p:spPr>
            <a:xfrm>
              <a:off x="1666875" y="180975"/>
              <a:ext cx="2000250" cy="44767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5941217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Vẽ hình dạng (Shapes)</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24</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1" y="943957"/>
            <a:ext cx="4014952" cy="3533450"/>
          </a:xfrm>
        </p:spPr>
        <p:txBody>
          <a:bodyPr anchor="t"/>
          <a:lstStyle/>
          <a:p>
            <a:pPr algn="just"/>
            <a:r>
              <a:rPr lang="vi-VN" dirty="0"/>
              <a:t>Chèn hình ảnh</a:t>
            </a:r>
            <a:endParaRPr lang="en-US" dirty="0"/>
          </a:p>
          <a:p>
            <a:pPr lvl="1" algn="just"/>
            <a:r>
              <a:rPr lang="vi-VN" dirty="0"/>
              <a:t>Trong phiên bản 201</a:t>
            </a:r>
            <a:r>
              <a:rPr lang="en-US" dirty="0"/>
              <a:t>6</a:t>
            </a:r>
            <a:r>
              <a:rPr lang="vi-VN" dirty="0"/>
              <a:t>, bộ ứng dụng ClipArt đã bị loại bỏ do không còn phù hợp trong thực tế. </a:t>
            </a:r>
            <a:endParaRPr lang="en-US" dirty="0"/>
          </a:p>
          <a:p>
            <a:pPr lvl="1" algn="just"/>
            <a:r>
              <a:rPr lang="vi-VN" dirty="0"/>
              <a:t>Ngày nay người sử dụng có thể tiếp cận lượng hình ảnh trực tuyến vô cùng lớn một cách dễ dàng.</a:t>
            </a:r>
          </a:p>
        </p:txBody>
      </p:sp>
      <p:pic>
        <p:nvPicPr>
          <p:cNvPr id="12" name="Picture 11">
            <a:extLst>
              <a:ext uri="{FF2B5EF4-FFF2-40B4-BE49-F238E27FC236}">
                <a16:creationId xmlns:a16="http://schemas.microsoft.com/office/drawing/2014/main" id="{52BEC912-55BF-4108-93D4-CCBAB3AA0E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7742" y="1471448"/>
            <a:ext cx="4270915" cy="2695367"/>
          </a:xfrm>
          <a:prstGeom prst="rect">
            <a:avLst/>
          </a:prstGeom>
        </p:spPr>
      </p:pic>
    </p:spTree>
    <p:extLst>
      <p:ext uri="{BB962C8B-B14F-4D97-AF65-F5344CB8AC3E}">
        <p14:creationId xmlns:p14="http://schemas.microsoft.com/office/powerpoint/2010/main" val="14927606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Vẽ hình dạng (Shapes)</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25</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8166537" cy="3533450"/>
          </a:xfrm>
        </p:spPr>
        <p:txBody>
          <a:bodyPr anchor="t"/>
          <a:lstStyle/>
          <a:p>
            <a:pPr algn="just"/>
            <a:r>
              <a:rPr lang="vi-VN" dirty="0"/>
              <a:t>Sử dụng công cụ biên tập ảnh (Image Editor)</a:t>
            </a:r>
            <a:endParaRPr lang="en-US" dirty="0"/>
          </a:p>
          <a:p>
            <a:pPr lvl="1" algn="just"/>
            <a:r>
              <a:rPr lang="vi-VN" dirty="0"/>
              <a:t>Khi chọn một hình ảnh chèn từ tập tin, Excel sẽ hiện thẻ ngữ cảnh Picture Tools Format trên Ribbon, cung cấp nhiều công cụ hiệu chỉnh và biên tập ảnh.</a:t>
            </a:r>
          </a:p>
        </p:txBody>
      </p:sp>
      <p:pic>
        <p:nvPicPr>
          <p:cNvPr id="9" name="Picture 8">
            <a:extLst>
              <a:ext uri="{FF2B5EF4-FFF2-40B4-BE49-F238E27FC236}">
                <a16:creationId xmlns:a16="http://schemas.microsoft.com/office/drawing/2014/main" id="{79A9207F-DED5-4A94-BE99-F7DC8CF5F0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7593" y="2815785"/>
            <a:ext cx="7493744" cy="938705"/>
          </a:xfrm>
          <a:prstGeom prst="rect">
            <a:avLst/>
          </a:prstGeom>
        </p:spPr>
      </p:pic>
    </p:spTree>
    <p:extLst>
      <p:ext uri="{BB962C8B-B14F-4D97-AF65-F5344CB8AC3E}">
        <p14:creationId xmlns:p14="http://schemas.microsoft.com/office/powerpoint/2010/main" val="5329152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Hiệu chỉnh các đối tượng đồ họa</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26</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8166537" cy="3533450"/>
          </a:xfrm>
        </p:spPr>
        <p:txBody>
          <a:bodyPr anchor="t"/>
          <a:lstStyle/>
          <a:p>
            <a:pPr algn="just"/>
            <a:r>
              <a:rPr lang="vi-VN" dirty="0"/>
              <a:t>Khi chọn một đối tượng Shape hay Picture, Excel sẽ hiện thẻ ngữ cảnh Format cung cấp các lệnh định dạng hình. </a:t>
            </a:r>
            <a:endParaRPr lang="en-US" dirty="0"/>
          </a:p>
          <a:p>
            <a:pPr algn="just"/>
            <a:r>
              <a:rPr lang="vi-VN" dirty="0"/>
              <a:t>Tuy nhiên trên ribbon chỉ bao gồm một số lệnh phổ biến, các chức năng đầy đủ có thể sử dụng thông qua khung tác vụ định dạng hình ảnh (Format Shape/Picture Pane).</a:t>
            </a:r>
          </a:p>
        </p:txBody>
      </p:sp>
    </p:spTree>
    <p:extLst>
      <p:ext uri="{BB962C8B-B14F-4D97-AF65-F5344CB8AC3E}">
        <p14:creationId xmlns:p14="http://schemas.microsoft.com/office/powerpoint/2010/main" val="34983348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Hiệu chỉnh các đối tượng đồ họa</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27</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5213131" cy="3533450"/>
          </a:xfrm>
        </p:spPr>
        <p:txBody>
          <a:bodyPr anchor="ctr"/>
          <a:lstStyle/>
          <a:p>
            <a:pPr algn="just"/>
            <a:r>
              <a:rPr lang="vi-VN" dirty="0"/>
              <a:t>Sử dụng khung tác vụ Format Shape</a:t>
            </a:r>
            <a:endParaRPr lang="en-US" dirty="0"/>
          </a:p>
          <a:p>
            <a:pPr lvl="1" algn="just"/>
            <a:r>
              <a:rPr lang="vi-VN" dirty="0"/>
              <a:t>Để mở khung tác vụ Format Shape, nhấp chuột vào nút kích hoạt hộp thoại của nhóm Shape Styles trên thẻ Format, </a:t>
            </a:r>
            <a:endParaRPr lang="en-US" dirty="0"/>
          </a:p>
          <a:p>
            <a:pPr lvl="1" algn="just"/>
            <a:r>
              <a:rPr lang="en-US" dirty="0"/>
              <a:t>T</a:t>
            </a:r>
            <a:r>
              <a:rPr lang="vi-VN" dirty="0"/>
              <a:t>rong Format Shape Pane có hai trang là Shape Options và Text Options. </a:t>
            </a:r>
          </a:p>
        </p:txBody>
      </p:sp>
      <p:pic>
        <p:nvPicPr>
          <p:cNvPr id="9" name="Picture 8">
            <a:extLst>
              <a:ext uri="{FF2B5EF4-FFF2-40B4-BE49-F238E27FC236}">
                <a16:creationId xmlns:a16="http://schemas.microsoft.com/office/drawing/2014/main" id="{28C5A162-D181-4A65-B441-E0DC450296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0613" y="822010"/>
            <a:ext cx="2170430" cy="3945254"/>
          </a:xfrm>
          <a:prstGeom prst="rect">
            <a:avLst/>
          </a:prstGeom>
        </p:spPr>
      </p:pic>
    </p:spTree>
    <p:extLst>
      <p:ext uri="{BB962C8B-B14F-4D97-AF65-F5344CB8AC3E}">
        <p14:creationId xmlns:p14="http://schemas.microsoft.com/office/powerpoint/2010/main" val="32771546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Hiệu chỉnh các đối tượng đồ họa</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28</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8382000" cy="3533450"/>
          </a:xfrm>
        </p:spPr>
        <p:txBody>
          <a:bodyPr anchor="t"/>
          <a:lstStyle/>
          <a:p>
            <a:pPr algn="just"/>
            <a:r>
              <a:rPr lang="vi-VN" dirty="0"/>
              <a:t>Sử dụng khung tác vụ Format Shape</a:t>
            </a:r>
            <a:r>
              <a:rPr lang="en-US" dirty="0"/>
              <a:t> (</a:t>
            </a:r>
            <a:r>
              <a:rPr lang="en-US" dirty="0" err="1"/>
              <a:t>tt</a:t>
            </a:r>
            <a:r>
              <a:rPr lang="en-US" dirty="0"/>
              <a:t>)</a:t>
            </a:r>
          </a:p>
          <a:p>
            <a:pPr lvl="1" algn="just"/>
            <a:r>
              <a:rPr lang="vi-VN" dirty="0"/>
              <a:t>Shape Options bao gồm các chức năng định dạng hình được phân thành ba nhóm:</a:t>
            </a:r>
          </a:p>
          <a:p>
            <a:pPr lvl="2" algn="just"/>
            <a:r>
              <a:rPr lang="vi-VN" dirty="0"/>
              <a:t>Fill &amp; Line gồm các tùy chọn tạo nền và khung viền.</a:t>
            </a:r>
          </a:p>
          <a:p>
            <a:pPr lvl="2" algn="just"/>
            <a:r>
              <a:rPr lang="vi-VN" dirty="0"/>
              <a:t>Effects gồm các tùy chọn hiệu ứng đồ họa.</a:t>
            </a:r>
          </a:p>
          <a:p>
            <a:pPr lvl="2" algn="just"/>
            <a:r>
              <a:rPr lang="vi-VN" dirty="0"/>
              <a:t>Size &amp; Properties gồm các tùy chọn kích thước, thuộc tính và nội dung văn bản của hình.</a:t>
            </a:r>
            <a:endParaRPr lang="en-US" dirty="0"/>
          </a:p>
        </p:txBody>
      </p:sp>
    </p:spTree>
    <p:extLst>
      <p:ext uri="{BB962C8B-B14F-4D97-AF65-F5344CB8AC3E}">
        <p14:creationId xmlns:p14="http://schemas.microsoft.com/office/powerpoint/2010/main" val="2122892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Hiệu chỉnh các đối tượng đồ họa</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29</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8382000" cy="3533450"/>
          </a:xfrm>
        </p:spPr>
        <p:txBody>
          <a:bodyPr anchor="t"/>
          <a:lstStyle/>
          <a:p>
            <a:pPr algn="just"/>
            <a:r>
              <a:rPr lang="vi-VN" dirty="0"/>
              <a:t>Sử dụng khung tác vụ Format Shape</a:t>
            </a:r>
            <a:r>
              <a:rPr lang="en-US" dirty="0"/>
              <a:t> (</a:t>
            </a:r>
            <a:r>
              <a:rPr lang="en-US" dirty="0" err="1"/>
              <a:t>tt</a:t>
            </a:r>
            <a:r>
              <a:rPr lang="en-US" dirty="0"/>
              <a:t>)</a:t>
            </a:r>
          </a:p>
          <a:p>
            <a:pPr lvl="1" algn="just"/>
            <a:r>
              <a:rPr lang="vi-VN" dirty="0"/>
              <a:t>Text Options bao gồm các chức năng định dạng văn bản trong hình cũng được phân thành ba nhóm:</a:t>
            </a:r>
          </a:p>
          <a:p>
            <a:pPr lvl="2" algn="just"/>
            <a:r>
              <a:rPr lang="vi-VN" dirty="0"/>
              <a:t>Text Fill &amp; Line gồm các tùy chọn tạo nền và khung viền cho văn bản.</a:t>
            </a:r>
          </a:p>
          <a:p>
            <a:pPr lvl="2" algn="just"/>
            <a:r>
              <a:rPr lang="vi-VN" dirty="0"/>
              <a:t>Effects gồm các tùy chọn hiệu ứng văn bản.</a:t>
            </a:r>
          </a:p>
          <a:p>
            <a:pPr lvl="2" algn="just"/>
            <a:r>
              <a:rPr lang="vi-VN" dirty="0"/>
              <a:t>Box gồm các tùy chọn định dạng Text Box hoặc đối tượng hình có chứa văn bản.</a:t>
            </a:r>
          </a:p>
          <a:p>
            <a:pPr lvl="1" algn="just"/>
            <a:endParaRPr lang="vi-VN" dirty="0"/>
          </a:p>
        </p:txBody>
      </p:sp>
    </p:spTree>
    <p:extLst>
      <p:ext uri="{BB962C8B-B14F-4D97-AF65-F5344CB8AC3E}">
        <p14:creationId xmlns:p14="http://schemas.microsoft.com/office/powerpoint/2010/main" val="35357195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Mục</a:t>
            </a:r>
            <a:r>
              <a:rPr lang="en-US" dirty="0"/>
              <a:t> </a:t>
            </a:r>
            <a:r>
              <a:rPr lang="en-US" dirty="0" err="1"/>
              <a:t>tiêu</a:t>
            </a:r>
            <a:r>
              <a:rPr lang="en-US" dirty="0"/>
              <a:t> </a:t>
            </a:r>
            <a:r>
              <a:rPr lang="en-US" dirty="0" err="1"/>
              <a:t>bài</a:t>
            </a:r>
            <a:r>
              <a:rPr lang="en-US" dirty="0"/>
              <a:t> </a:t>
            </a:r>
            <a:r>
              <a:rPr lang="en-US" dirty="0" err="1"/>
              <a:t>học</a:t>
            </a:r>
            <a:endParaRPr lang="en-US" dirty="0"/>
          </a:p>
        </p:txBody>
      </p:sp>
      <p:sp>
        <p:nvSpPr>
          <p:cNvPr id="3" name="Content Placeholder 2"/>
          <p:cNvSpPr>
            <a:spLocks noGrp="1"/>
          </p:cNvSpPr>
          <p:nvPr>
            <p:ph type="body" sz="quarter" idx="13"/>
          </p:nvPr>
        </p:nvSpPr>
        <p:spPr>
          <a:xfrm>
            <a:off x="457200" y="925417"/>
            <a:ext cx="8229600" cy="3627533"/>
          </a:xfrm>
        </p:spPr>
        <p:txBody>
          <a:bodyPr anchor="ctr"/>
          <a:lstStyle/>
          <a:p>
            <a:pPr algn="just"/>
            <a:r>
              <a:rPr lang="en-US" dirty="0"/>
              <a:t>C</a:t>
            </a:r>
            <a:r>
              <a:rPr lang="vi-VN" dirty="0"/>
              <a:t>ách thức làm việc với các loại đối tượng đồ họa được sử dụng trong sổ tính, bao gồm</a:t>
            </a:r>
            <a:r>
              <a:rPr lang="en-US" dirty="0"/>
              <a:t>:</a:t>
            </a:r>
          </a:p>
          <a:p>
            <a:pPr lvl="1" algn="just"/>
            <a:r>
              <a:rPr lang="en-US" dirty="0"/>
              <a:t>C</a:t>
            </a:r>
            <a:r>
              <a:rPr lang="vi-VN" dirty="0"/>
              <a:t>ác loại biểu đồ, </a:t>
            </a:r>
            <a:endParaRPr lang="en-US" dirty="0"/>
          </a:p>
          <a:p>
            <a:pPr lvl="1" algn="just"/>
            <a:r>
              <a:rPr lang="en-US" dirty="0"/>
              <a:t>C</a:t>
            </a:r>
            <a:r>
              <a:rPr lang="vi-VN" dirty="0"/>
              <a:t>ác hình dạng </a:t>
            </a:r>
            <a:endParaRPr lang="en-US" dirty="0"/>
          </a:p>
          <a:p>
            <a:pPr lvl="1" algn="just"/>
            <a:r>
              <a:rPr lang="en-US" dirty="0" err="1"/>
              <a:t>Các</a:t>
            </a:r>
            <a:r>
              <a:rPr lang="en-US" dirty="0"/>
              <a:t> h</a:t>
            </a:r>
            <a:r>
              <a:rPr lang="vi-VN" dirty="0"/>
              <a:t>ình ảnh.</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a:t>
            </a:fld>
            <a:endParaRPr lang="en-US"/>
          </a:p>
        </p:txBody>
      </p:sp>
    </p:spTree>
    <p:extLst>
      <p:ext uri="{BB962C8B-B14F-4D97-AF65-F5344CB8AC3E}">
        <p14:creationId xmlns:p14="http://schemas.microsoft.com/office/powerpoint/2010/main" val="39093312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Hiệu chỉnh các đối tượng đồ họa</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30</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5496910" cy="3533450"/>
          </a:xfrm>
        </p:spPr>
        <p:txBody>
          <a:bodyPr anchor="t"/>
          <a:lstStyle/>
          <a:p>
            <a:pPr algn="just"/>
            <a:r>
              <a:rPr lang="vi-VN" dirty="0"/>
              <a:t>Thay đổi kích cỡ, hình dạng và tỷ lệ</a:t>
            </a:r>
            <a:endParaRPr lang="en-US" dirty="0"/>
          </a:p>
          <a:p>
            <a:pPr lvl="1" algn="just"/>
            <a:r>
              <a:rPr lang="vi-VN" sz="2000" dirty="0"/>
              <a:t>Khi hiệu chỉnh kích cỡ hình ảnh, một tính chất cần quan tâm là tỷ lệ khung hình của hình ảnh</a:t>
            </a:r>
            <a:r>
              <a:rPr lang="en-US" sz="2000" dirty="0"/>
              <a:t>,</a:t>
            </a:r>
          </a:p>
          <a:p>
            <a:pPr lvl="1" algn="just"/>
            <a:r>
              <a:rPr lang="en-US" sz="2000" dirty="0" err="1"/>
              <a:t>Cần</a:t>
            </a:r>
            <a:r>
              <a:rPr lang="vi-VN" sz="2000" dirty="0"/>
              <a:t> cố định tỷ lệ khung hình ban đầu, khi đó tỷ lệ các cạnh của hình ảnh sẽ luôn được bảo toàn.</a:t>
            </a:r>
          </a:p>
          <a:p>
            <a:pPr lvl="1" algn="just"/>
            <a:r>
              <a:rPr lang="vi-VN" sz="2000" dirty="0"/>
              <a:t>Khi một đối tượng được chọn, các nút điều khiển hình dạng (Adjust handle) sẽ xuất hiện có dạng ô tròn màu vàng, tùy theo kiểu hình có thể có một hay nhiều nút điều khiển hình dạng.</a:t>
            </a:r>
          </a:p>
        </p:txBody>
      </p:sp>
      <p:grpSp>
        <p:nvGrpSpPr>
          <p:cNvPr id="8" name="Group 7">
            <a:extLst>
              <a:ext uri="{FF2B5EF4-FFF2-40B4-BE49-F238E27FC236}">
                <a16:creationId xmlns:a16="http://schemas.microsoft.com/office/drawing/2014/main" id="{EBC19FC9-AE8A-471D-AEB7-624ABB7B0691}"/>
              </a:ext>
            </a:extLst>
          </p:cNvPr>
          <p:cNvGrpSpPr/>
          <p:nvPr/>
        </p:nvGrpSpPr>
        <p:grpSpPr>
          <a:xfrm>
            <a:off x="6494561" y="1381943"/>
            <a:ext cx="2029329" cy="2864235"/>
            <a:chOff x="28575" y="0"/>
            <a:chExt cx="1677035" cy="2377440"/>
          </a:xfrm>
        </p:grpSpPr>
        <p:pic>
          <p:nvPicPr>
            <p:cNvPr id="9" name="Picture 8">
              <a:extLst>
                <a:ext uri="{FF2B5EF4-FFF2-40B4-BE49-F238E27FC236}">
                  <a16:creationId xmlns:a16="http://schemas.microsoft.com/office/drawing/2014/main" id="{E054ED3E-2D9B-43B1-8055-1A22E16A70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5" y="419100"/>
              <a:ext cx="1677035" cy="1958340"/>
            </a:xfrm>
            <a:prstGeom prst="rect">
              <a:avLst/>
            </a:prstGeom>
          </p:spPr>
        </p:pic>
        <p:sp>
          <p:nvSpPr>
            <p:cNvPr id="10" name="Text Box 29">
              <a:extLst>
                <a:ext uri="{FF2B5EF4-FFF2-40B4-BE49-F238E27FC236}">
                  <a16:creationId xmlns:a16="http://schemas.microsoft.com/office/drawing/2014/main" id="{37B5341E-F03D-47D7-9772-9BE7CCB0B50D}"/>
                </a:ext>
              </a:extLst>
            </p:cNvPr>
            <p:cNvSpPr txBox="1"/>
            <p:nvPr/>
          </p:nvSpPr>
          <p:spPr>
            <a:xfrm>
              <a:off x="76200" y="0"/>
              <a:ext cx="876300" cy="39179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228600" marR="0" algn="ctr">
                <a:lnSpc>
                  <a:spcPct val="106000"/>
                </a:lnSpc>
                <a:spcBef>
                  <a:spcPts val="0"/>
                </a:spcBef>
                <a:spcAft>
                  <a:spcPts val="0"/>
                </a:spcAft>
              </a:pPr>
              <a:r>
                <a:rPr lang="en-GB" sz="900">
                  <a:solidFill>
                    <a:srgbClr val="000000"/>
                  </a:solidFill>
                  <a:effectLst/>
                  <a:ea typeface="Calibri" panose="020F0502020204030204" pitchFamily="34" charset="0"/>
                  <a:cs typeface="Times New Roman" panose="02020603050405020304" pitchFamily="18" charset="0"/>
                </a:rPr>
                <a:t>Nút điều khiển hình dạng </a:t>
              </a:r>
              <a:endParaRPr lang="en-US" sz="1100">
                <a:effectLst/>
                <a:latin typeface="Times New Roman" panose="02020603050405020304" pitchFamily="18" charset="0"/>
                <a:ea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F3113A5D-533E-4663-AB8A-BF27681F17DE}"/>
                </a:ext>
              </a:extLst>
            </p:cNvPr>
            <p:cNvCxnSpPr/>
            <p:nvPr/>
          </p:nvCxnSpPr>
          <p:spPr>
            <a:xfrm>
              <a:off x="523875" y="371475"/>
              <a:ext cx="0" cy="323215"/>
            </a:xfrm>
            <a:prstGeom prst="straightConnector1">
              <a:avLst/>
            </a:prstGeom>
            <a:ln w="19050">
              <a:tailEnd type="triangle"/>
            </a:ln>
          </p:spPr>
          <p:style>
            <a:lnRef idx="3">
              <a:schemeClr val="accent5"/>
            </a:lnRef>
            <a:fillRef idx="0">
              <a:schemeClr val="accent5"/>
            </a:fillRef>
            <a:effectRef idx="2">
              <a:schemeClr val="accent5"/>
            </a:effectRef>
            <a:fontRef idx="minor">
              <a:schemeClr val="tx1"/>
            </a:fontRef>
          </p:style>
        </p:cxnSp>
        <p:cxnSp>
          <p:nvCxnSpPr>
            <p:cNvPr id="12" name="Elbow Connector 855">
              <a:extLst>
                <a:ext uri="{FF2B5EF4-FFF2-40B4-BE49-F238E27FC236}">
                  <a16:creationId xmlns:a16="http://schemas.microsoft.com/office/drawing/2014/main" id="{BD64B26A-84EB-4555-AB2F-60455226617C}"/>
                </a:ext>
              </a:extLst>
            </p:cNvPr>
            <p:cNvCxnSpPr/>
            <p:nvPr/>
          </p:nvCxnSpPr>
          <p:spPr>
            <a:xfrm>
              <a:off x="952500" y="180975"/>
              <a:ext cx="640080" cy="952500"/>
            </a:xfrm>
            <a:prstGeom prst="bentConnector3">
              <a:avLst>
                <a:gd name="adj1" fmla="val 63393"/>
              </a:avLst>
            </a:prstGeom>
            <a:ln w="19050">
              <a:tailEnd type="triangle"/>
            </a:ln>
          </p:spPr>
          <p:style>
            <a:lnRef idx="3">
              <a:schemeClr val="accent5"/>
            </a:lnRef>
            <a:fillRef idx="0">
              <a:schemeClr val="accent5"/>
            </a:fillRef>
            <a:effectRef idx="2">
              <a:schemeClr val="accent5"/>
            </a:effectRef>
            <a:fontRef idx="minor">
              <a:schemeClr val="tx1"/>
            </a:fontRef>
          </p:style>
        </p:cxnSp>
        <p:cxnSp>
          <p:nvCxnSpPr>
            <p:cNvPr id="13" name="Straight Arrow Connector 12">
              <a:extLst>
                <a:ext uri="{FF2B5EF4-FFF2-40B4-BE49-F238E27FC236}">
                  <a16:creationId xmlns:a16="http://schemas.microsoft.com/office/drawing/2014/main" id="{26FE4D11-7831-4D44-9B89-FD20DF11FC21}"/>
                </a:ext>
              </a:extLst>
            </p:cNvPr>
            <p:cNvCxnSpPr/>
            <p:nvPr/>
          </p:nvCxnSpPr>
          <p:spPr>
            <a:xfrm>
              <a:off x="695325" y="371475"/>
              <a:ext cx="0" cy="685800"/>
            </a:xfrm>
            <a:prstGeom prst="straightConnector1">
              <a:avLst/>
            </a:prstGeom>
            <a:ln w="19050">
              <a:tailEnd type="triangle"/>
            </a:ln>
          </p:spPr>
          <p:style>
            <a:lnRef idx="3">
              <a:schemeClr val="accent5"/>
            </a:lnRef>
            <a:fillRef idx="0">
              <a:schemeClr val="accent5"/>
            </a:fillRef>
            <a:effectRef idx="2">
              <a:schemeClr val="accent5"/>
            </a:effectRef>
            <a:fontRef idx="minor">
              <a:schemeClr val="tx1"/>
            </a:fontRef>
          </p:style>
        </p:cxnSp>
      </p:grpSp>
    </p:spTree>
    <p:extLst>
      <p:ext uri="{BB962C8B-B14F-4D97-AF65-F5344CB8AC3E}">
        <p14:creationId xmlns:p14="http://schemas.microsoft.com/office/powerpoint/2010/main" val="11656563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Xoay đối tượng đồ họa</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31</a:t>
            </a:fld>
            <a:endParaRPr lang="en-US"/>
          </a:p>
        </p:txBody>
      </p:sp>
      <p:sp>
        <p:nvSpPr>
          <p:cNvPr id="7" name="Content Placeholder 2">
            <a:extLst>
              <a:ext uri="{FF2B5EF4-FFF2-40B4-BE49-F238E27FC236}">
                <a16:creationId xmlns:a16="http://schemas.microsoft.com/office/drawing/2014/main" id="{BF768482-FD5A-4632-8B08-D090F5598701}"/>
              </a:ext>
            </a:extLst>
          </p:cNvPr>
          <p:cNvSpPr>
            <a:spLocks noGrp="1"/>
          </p:cNvSpPr>
          <p:nvPr>
            <p:ph type="body" sz="quarter" idx="13"/>
          </p:nvPr>
        </p:nvSpPr>
        <p:spPr>
          <a:xfrm>
            <a:off x="304800" y="943957"/>
            <a:ext cx="8382000" cy="3533450"/>
          </a:xfrm>
        </p:spPr>
        <p:txBody>
          <a:bodyPr anchor="t"/>
          <a:lstStyle/>
          <a:p>
            <a:pPr algn="just"/>
            <a:r>
              <a:rPr lang="en-US" dirty="0"/>
              <a:t>C</a:t>
            </a:r>
            <a:r>
              <a:rPr lang="vi-VN" dirty="0"/>
              <a:t>ó thể xoay (Rotate) các đối tượng hình ảnh tùy ý bằng cách sử dụng chuột hoặc các chức năng trên thẻ ngữ cảnh Drawing/Picture Tools Format.</a:t>
            </a:r>
            <a:endParaRPr lang="vi-VN" sz="2000" dirty="0"/>
          </a:p>
        </p:txBody>
      </p:sp>
    </p:spTree>
    <p:extLst>
      <p:ext uri="{BB962C8B-B14F-4D97-AF65-F5344CB8AC3E}">
        <p14:creationId xmlns:p14="http://schemas.microsoft.com/office/powerpoint/2010/main" val="33155590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Tổng</a:t>
            </a:r>
            <a:r>
              <a:rPr lang="en-US" sz="3000" dirty="0"/>
              <a:t> </a:t>
            </a:r>
            <a:r>
              <a:rPr lang="en-US" sz="3000" dirty="0" err="1"/>
              <a:t>kết</a:t>
            </a:r>
            <a:r>
              <a:rPr lang="en-US" sz="3000" dirty="0"/>
              <a:t> </a:t>
            </a:r>
            <a:r>
              <a:rPr lang="en-US" sz="3000" dirty="0" err="1"/>
              <a:t>bài</a:t>
            </a:r>
            <a:r>
              <a:rPr lang="en-US" sz="3000" dirty="0"/>
              <a:t> </a:t>
            </a:r>
            <a:r>
              <a:rPr lang="en-US" sz="3000" dirty="0" err="1"/>
              <a:t>học</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92500" lnSpcReduction="20000"/>
          </a:bodyPr>
          <a:lstStyle/>
          <a:p>
            <a:pPr algn="just"/>
            <a:r>
              <a:rPr lang="vi-VN" dirty="0"/>
              <a:t>Bài học </a:t>
            </a:r>
            <a:r>
              <a:rPr lang="en-US" dirty="0"/>
              <a:t>6 </a:t>
            </a:r>
            <a:r>
              <a:rPr lang="vi-VN" dirty="0"/>
              <a:t>đã c</a:t>
            </a:r>
            <a:r>
              <a:rPr lang="en-US" dirty="0" err="1"/>
              <a:t>ung</a:t>
            </a:r>
            <a:r>
              <a:rPr lang="en-US" dirty="0"/>
              <a:t> </a:t>
            </a:r>
            <a:r>
              <a:rPr lang="en-US" dirty="0" err="1"/>
              <a:t>cấp</a:t>
            </a:r>
            <a:r>
              <a:rPr lang="en-US" dirty="0"/>
              <a:t> </a:t>
            </a:r>
            <a:r>
              <a:rPr lang="en-US" dirty="0" err="1"/>
              <a:t>các</a:t>
            </a:r>
            <a:r>
              <a:rPr lang="vi-VN" dirty="0"/>
              <a:t> kiến thức và kỹ năng về:</a:t>
            </a:r>
          </a:p>
          <a:p>
            <a:pPr lvl="1"/>
            <a:r>
              <a:rPr lang="vi-VN" dirty="0"/>
              <a:t>Tạo biểu đồ và di chuyển biểu đồ trong trang tính hay đến trang tính khác.</a:t>
            </a:r>
          </a:p>
          <a:p>
            <a:pPr lvl="1"/>
            <a:r>
              <a:rPr lang="vi-VN" dirty="0"/>
              <a:t>Thay đổi kích thước, kiểu/mẫu biểu đồ.</a:t>
            </a:r>
          </a:p>
          <a:p>
            <a:pPr lvl="1"/>
            <a:r>
              <a:rPr lang="vi-VN" dirty="0"/>
              <a:t>Thay đổi thiết kế và bố cục trình bày các thành phần của biểu đồ.</a:t>
            </a:r>
          </a:p>
          <a:p>
            <a:pPr lvl="1"/>
            <a:r>
              <a:rPr lang="vi-VN" dirty="0"/>
              <a:t>Thêm dữ liệu cho biểu đồ.</a:t>
            </a:r>
          </a:p>
          <a:p>
            <a:pPr lvl="1"/>
            <a:r>
              <a:rPr lang="vi-VN" dirty="0"/>
              <a:t>Tạo và hiệu chỉnh biểu đồ Sparkline.</a:t>
            </a:r>
          </a:p>
          <a:p>
            <a:pPr lvl="1"/>
            <a:r>
              <a:rPr lang="vi-VN" dirty="0"/>
              <a:t>Sử dụng các chức năng của biểu tượng Quick Analysis Tool.</a:t>
            </a:r>
          </a:p>
          <a:p>
            <a:pPr lvl="1"/>
            <a:r>
              <a:rPr lang="vi-VN" dirty="0"/>
              <a:t>Vẽ và định dạng các đối tượng hình dạng Shape.</a:t>
            </a:r>
          </a:p>
          <a:p>
            <a:pPr lvl="1"/>
            <a:r>
              <a:rPr lang="vi-VN" dirty="0"/>
              <a:t>Chèn và hiệu chỉnh các đối tượng hình ảnh Picture.</a:t>
            </a:r>
          </a:p>
          <a:p>
            <a:pPr lvl="1"/>
            <a:r>
              <a:rPr lang="vi-VN" dirty="0"/>
              <a:t>Sử dụng các công cụ biên tập đối tượng hình ảnh.</a:t>
            </a:r>
          </a:p>
          <a:p>
            <a:pPr lvl="1"/>
            <a:r>
              <a:rPr lang="vi-VN" dirty="0"/>
              <a:t>Thay đổi kích cỡ, hình dạng và xoay các đối tượng hình ảnh.</a:t>
            </a:r>
          </a:p>
          <a:p>
            <a:pPr lvl="1"/>
            <a:endParaRPr lang="vi-VN" dirty="0"/>
          </a:p>
        </p:txBody>
      </p:sp>
      <p:sp>
        <p:nvSpPr>
          <p:cNvPr id="4" name="Date Placeholder 3"/>
          <p:cNvSpPr>
            <a:spLocks noGrp="1"/>
          </p:cNvSpPr>
          <p:nvPr>
            <p:ph type="dt" sz="half" idx="14"/>
          </p:nvPr>
        </p:nvSpPr>
        <p:spPr/>
        <p:txBody>
          <a:bodyPr/>
          <a:lstStyle/>
          <a:p>
            <a:fld id="{4E5BC110-920A-4603-800B-55A60D4FBB7D}"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32</a:t>
            </a:fld>
            <a:endParaRPr lang="en-US"/>
          </a:p>
        </p:txBody>
      </p:sp>
    </p:spTree>
    <p:extLst>
      <p:ext uri="{BB962C8B-B14F-4D97-AF65-F5344CB8AC3E}">
        <p14:creationId xmlns:p14="http://schemas.microsoft.com/office/powerpoint/2010/main" val="1537365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346075" indent="-346075" algn="just">
              <a:buFont typeface="+mj-lt"/>
              <a:buAutoNum type="arabicPeriod"/>
            </a:pPr>
            <a:r>
              <a:rPr lang="vi-VN" dirty="0"/>
              <a:t>Bạn có thể cần sử dụng một biểu đồ trong trang tính để:</a:t>
            </a:r>
          </a:p>
          <a:p>
            <a:pPr marL="746125" lvl="2" indent="-282575" algn="just">
              <a:buFont typeface="+mj-lt"/>
              <a:buAutoNum type="alphaLcPeriod"/>
            </a:pPr>
            <a:r>
              <a:rPr lang="vi-VN" sz="2200" dirty="0"/>
              <a:t>Ẩn những thông tin nhạy cảm.</a:t>
            </a:r>
          </a:p>
          <a:p>
            <a:pPr marL="746125" lvl="2" indent="-282575" algn="just">
              <a:buFont typeface="+mj-lt"/>
              <a:buAutoNum type="alphaLcPeriod"/>
            </a:pPr>
            <a:r>
              <a:rPr lang="vi-VN" sz="2200" dirty="0"/>
              <a:t>Nhận diện các xu hướng hay các mẫu dữ liệu.</a:t>
            </a:r>
          </a:p>
          <a:p>
            <a:pPr marL="746125" lvl="2" indent="-282575" algn="just">
              <a:buFont typeface="+mj-lt"/>
              <a:buAutoNum type="alphaLcPeriod"/>
            </a:pPr>
            <a:r>
              <a:rPr lang="vi-VN" sz="2200" dirty="0"/>
              <a:t>Tự động lặp lại các thao tác.</a:t>
            </a:r>
          </a:p>
          <a:p>
            <a:pPr marL="346075" indent="-346075" algn="just">
              <a:buFont typeface="+mj-lt"/>
              <a:buAutoNum type="arabicPeriod"/>
            </a:pPr>
            <a:endParaRPr lang="en-US" dirty="0"/>
          </a:p>
        </p:txBody>
      </p:sp>
      <p:sp>
        <p:nvSpPr>
          <p:cNvPr id="4" name="Date Placeholder 3"/>
          <p:cNvSpPr>
            <a:spLocks noGrp="1"/>
          </p:cNvSpPr>
          <p:nvPr>
            <p:ph type="dt" sz="half" idx="14"/>
          </p:nvPr>
        </p:nvSpPr>
        <p:spPr/>
        <p:txBody>
          <a:bodyPr/>
          <a:lstStyle/>
          <a:p>
            <a:fld id="{E571E630-7125-4CD3-B80E-779C6D2549B1}"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33</a:t>
            </a:fld>
            <a:endParaRPr lang="en-US"/>
          </a:p>
        </p:txBody>
      </p:sp>
    </p:spTree>
    <p:extLst>
      <p:ext uri="{BB962C8B-B14F-4D97-AF65-F5344CB8AC3E}">
        <p14:creationId xmlns:p14="http://schemas.microsoft.com/office/powerpoint/2010/main" val="1501108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77462"/>
            <a:ext cx="8224092" cy="3789802"/>
          </a:xfrm>
        </p:spPr>
        <p:txBody>
          <a:bodyPr>
            <a:normAutofit/>
          </a:bodyPr>
          <a:lstStyle/>
          <a:p>
            <a:pPr marL="457200" indent="-457200" algn="just">
              <a:lnSpc>
                <a:spcPct val="120000"/>
              </a:lnSpc>
              <a:buFont typeface="+mj-lt"/>
              <a:buAutoNum type="arabicPeriod" startAt="2"/>
            </a:pPr>
            <a:r>
              <a:rPr lang="vi-VN" dirty="0"/>
              <a:t>Những kiểu biểu đồ nào được Excel hỗ trợ?</a:t>
            </a:r>
          </a:p>
          <a:p>
            <a:pPr marL="920750" lvl="2" indent="-457200" algn="just">
              <a:lnSpc>
                <a:spcPct val="120000"/>
              </a:lnSpc>
              <a:buFont typeface="+mj-lt"/>
              <a:buAutoNum type="alphaLcPeriod"/>
            </a:pPr>
            <a:r>
              <a:rPr lang="vi-VN" sz="2200" dirty="0"/>
              <a:t>Area, block, combo.</a:t>
            </a:r>
          </a:p>
          <a:p>
            <a:pPr marL="920750" lvl="2" indent="-457200" algn="just">
              <a:lnSpc>
                <a:spcPct val="120000"/>
              </a:lnSpc>
              <a:buFont typeface="+mj-lt"/>
              <a:buAutoNum type="alphaLcPeriod"/>
            </a:pPr>
            <a:r>
              <a:rPr lang="vi-VN" sz="2200" dirty="0"/>
              <a:t>Block, column, bar.</a:t>
            </a:r>
          </a:p>
          <a:p>
            <a:pPr marL="920750" lvl="2" indent="-457200" algn="just">
              <a:lnSpc>
                <a:spcPct val="120000"/>
              </a:lnSpc>
              <a:buFont typeface="+mj-lt"/>
              <a:buAutoNum type="alphaLcPeriod"/>
            </a:pPr>
            <a:r>
              <a:rPr lang="vi-VN" sz="2200" dirty="0"/>
              <a:t>Column, line, XY (scatter chart).</a:t>
            </a:r>
          </a:p>
          <a:p>
            <a:pPr marL="920750" lvl="2" indent="-457200" algn="just">
              <a:lnSpc>
                <a:spcPct val="120000"/>
              </a:lnSpc>
              <a:buFont typeface="+mj-lt"/>
              <a:buAutoNum type="alphaLcPeriod"/>
            </a:pPr>
            <a:r>
              <a:rPr lang="vi-VN" sz="2200" dirty="0"/>
              <a:t>Stock, surface, sonar.</a:t>
            </a:r>
          </a:p>
          <a:p>
            <a:pPr marL="750888" lvl="1" indent="-404813" algn="just">
              <a:lnSpc>
                <a:spcPct val="120000"/>
              </a:lnSpc>
              <a:buFont typeface="+mj-lt"/>
              <a:buAutoNum type="alphaLcPeriod"/>
            </a:pPr>
            <a:endParaRPr lang="vi-VN" dirty="0"/>
          </a:p>
        </p:txBody>
      </p:sp>
      <p:sp>
        <p:nvSpPr>
          <p:cNvPr id="4" name="Date Placeholder 3"/>
          <p:cNvSpPr>
            <a:spLocks noGrp="1"/>
          </p:cNvSpPr>
          <p:nvPr>
            <p:ph type="dt" sz="half" idx="14"/>
          </p:nvPr>
        </p:nvSpPr>
        <p:spPr/>
        <p:txBody>
          <a:bodyPr/>
          <a:lstStyle/>
          <a:p>
            <a:fld id="{63ECE153-1740-425A-A542-1A45C8EC9BD1}"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34</a:t>
            </a:fld>
            <a:endParaRPr lang="en-US"/>
          </a:p>
        </p:txBody>
      </p:sp>
    </p:spTree>
    <p:extLst>
      <p:ext uri="{BB962C8B-B14F-4D97-AF65-F5344CB8AC3E}">
        <p14:creationId xmlns:p14="http://schemas.microsoft.com/office/powerpoint/2010/main" val="3946318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lnSpc>
                <a:spcPct val="120000"/>
              </a:lnSpc>
              <a:buFont typeface="+mj-lt"/>
              <a:buAutoNum type="arabicPeriod" startAt="3"/>
            </a:pPr>
            <a:r>
              <a:rPr lang="vi-VN" dirty="0"/>
              <a:t>Kiểu biểu đồ nào phù hợp để biểu diễn độ lớn (hay tỷ lệ phần trăm) của một phần so với một tổng thể?</a:t>
            </a:r>
          </a:p>
          <a:p>
            <a:pPr marL="920750" lvl="2" indent="-457200" algn="just">
              <a:lnSpc>
                <a:spcPct val="120000"/>
              </a:lnSpc>
              <a:buFont typeface="+mj-lt"/>
              <a:buAutoNum type="alphaLcPeriod"/>
            </a:pPr>
            <a:r>
              <a:rPr lang="vi-VN" sz="2200" dirty="0"/>
              <a:t>Scatter</a:t>
            </a:r>
          </a:p>
          <a:p>
            <a:pPr marL="920750" lvl="2" indent="-457200" algn="just">
              <a:lnSpc>
                <a:spcPct val="120000"/>
              </a:lnSpc>
              <a:buFont typeface="+mj-lt"/>
              <a:buAutoNum type="alphaLcPeriod"/>
            </a:pPr>
            <a:r>
              <a:rPr lang="vi-VN" sz="2200" dirty="0"/>
              <a:t>Line</a:t>
            </a:r>
          </a:p>
          <a:p>
            <a:pPr marL="920750" lvl="2" indent="-457200" algn="just">
              <a:lnSpc>
                <a:spcPct val="120000"/>
              </a:lnSpc>
              <a:buFont typeface="+mj-lt"/>
              <a:buAutoNum type="alphaLcPeriod"/>
            </a:pPr>
            <a:r>
              <a:rPr lang="vi-VN" sz="2200" dirty="0"/>
              <a:t>Bar</a:t>
            </a:r>
          </a:p>
          <a:p>
            <a:pPr marL="920750" lvl="2" indent="-457200" algn="just">
              <a:lnSpc>
                <a:spcPct val="120000"/>
              </a:lnSpc>
              <a:buFont typeface="+mj-lt"/>
              <a:buAutoNum type="alphaLcPeriod"/>
            </a:pPr>
            <a:r>
              <a:rPr lang="vi-VN" sz="2200" dirty="0"/>
              <a:t>Pie</a:t>
            </a:r>
          </a:p>
          <a:p>
            <a:pPr marL="920750" lvl="2" indent="-457200" algn="just">
              <a:lnSpc>
                <a:spcPct val="120000"/>
              </a:lnSpc>
              <a:buFont typeface="+mj-lt"/>
              <a:buAutoNum type="alphaLcPeriod"/>
            </a:pPr>
            <a:endParaRPr lang="vi-VN" sz="2200" dirty="0"/>
          </a:p>
        </p:txBody>
      </p:sp>
      <p:sp>
        <p:nvSpPr>
          <p:cNvPr id="4" name="Date Placeholder 3"/>
          <p:cNvSpPr>
            <a:spLocks noGrp="1"/>
          </p:cNvSpPr>
          <p:nvPr>
            <p:ph type="dt" sz="half" idx="14"/>
          </p:nvPr>
        </p:nvSpPr>
        <p:spPr/>
        <p:txBody>
          <a:bodyPr/>
          <a:lstStyle/>
          <a:p>
            <a:fld id="{6554D257-272C-44F8-8936-42B882317526}"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35</a:t>
            </a:fld>
            <a:endParaRPr lang="en-US"/>
          </a:p>
        </p:txBody>
      </p:sp>
    </p:spTree>
    <p:extLst>
      <p:ext uri="{BB962C8B-B14F-4D97-AF65-F5344CB8AC3E}">
        <p14:creationId xmlns:p14="http://schemas.microsoft.com/office/powerpoint/2010/main" val="2579430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buFont typeface="+mj-lt"/>
              <a:buAutoNum type="arabicPeriod" startAt="4"/>
            </a:pPr>
            <a:r>
              <a:rPr lang="vi-VN" dirty="0"/>
              <a:t>Một biểu đồ Pie có thể biểu diễn bao nhiêu dãy dữ liệu?</a:t>
            </a:r>
          </a:p>
          <a:p>
            <a:pPr marL="920750" lvl="2" indent="-457200">
              <a:buFont typeface="+mj-lt"/>
              <a:buAutoNum type="alphaLcPeriod"/>
            </a:pPr>
            <a:r>
              <a:rPr lang="vi-VN" sz="2200" dirty="0"/>
              <a:t>1</a:t>
            </a:r>
          </a:p>
          <a:p>
            <a:pPr marL="920750" lvl="2" indent="-457200">
              <a:buFont typeface="+mj-lt"/>
              <a:buAutoNum type="alphaLcPeriod"/>
            </a:pPr>
            <a:r>
              <a:rPr lang="vi-VN" sz="2200" dirty="0"/>
              <a:t>2</a:t>
            </a:r>
          </a:p>
          <a:p>
            <a:pPr marL="920750" lvl="2" indent="-457200">
              <a:buFont typeface="+mj-lt"/>
              <a:buAutoNum type="alphaLcPeriod"/>
            </a:pPr>
            <a:r>
              <a:rPr lang="vi-VN" sz="2200" dirty="0"/>
              <a:t>3</a:t>
            </a:r>
          </a:p>
          <a:p>
            <a:pPr marL="920750" lvl="2" indent="-457200">
              <a:buFont typeface="+mj-lt"/>
              <a:buAutoNum type="alphaLcPeriod"/>
            </a:pPr>
            <a:r>
              <a:rPr lang="vi-VN" sz="2200" dirty="0"/>
              <a:t>Không giới hạn</a:t>
            </a:r>
          </a:p>
          <a:p>
            <a:pPr marL="746125" lvl="2" indent="-282575">
              <a:buFont typeface="+mj-lt"/>
              <a:buAutoNum type="alphaLcPeriod"/>
            </a:pPr>
            <a:endParaRPr lang="vi-VN" sz="2200" dirty="0"/>
          </a:p>
        </p:txBody>
      </p:sp>
      <p:sp>
        <p:nvSpPr>
          <p:cNvPr id="4" name="Date Placeholder 3"/>
          <p:cNvSpPr>
            <a:spLocks noGrp="1"/>
          </p:cNvSpPr>
          <p:nvPr>
            <p:ph type="dt" sz="half" idx="14"/>
          </p:nvPr>
        </p:nvSpPr>
        <p:spPr/>
        <p:txBody>
          <a:bodyPr/>
          <a:lstStyle/>
          <a:p>
            <a:fld id="{11F12171-D6CE-40A8-A919-0C04DA97C541}"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36</a:t>
            </a:fld>
            <a:endParaRPr lang="en-US"/>
          </a:p>
        </p:txBody>
      </p:sp>
    </p:spTree>
    <p:extLst>
      <p:ext uri="{BB962C8B-B14F-4D97-AF65-F5344CB8AC3E}">
        <p14:creationId xmlns:p14="http://schemas.microsoft.com/office/powerpoint/2010/main" val="3735414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57200" y="893379"/>
            <a:ext cx="8229600" cy="3873886"/>
          </a:xfrm>
        </p:spPr>
        <p:txBody>
          <a:bodyPr>
            <a:normAutofit/>
          </a:bodyPr>
          <a:lstStyle/>
          <a:p>
            <a:pPr marL="457200" lvl="0" indent="-457200" algn="just">
              <a:lnSpc>
                <a:spcPct val="120000"/>
              </a:lnSpc>
              <a:buFont typeface="+mj-lt"/>
              <a:buAutoNum type="arabicPeriod" startAt="5"/>
            </a:pPr>
            <a:r>
              <a:rPr lang="vi-VN" dirty="0"/>
              <a:t>Những thay đổi nào mà bạn có thể áp dụng cho thiết kế của biểu đồ?</a:t>
            </a:r>
          </a:p>
          <a:p>
            <a:pPr marL="746125" lvl="2" indent="-282575" algn="just">
              <a:lnSpc>
                <a:spcPct val="120000"/>
              </a:lnSpc>
              <a:buFont typeface="+mj-lt"/>
              <a:buAutoNum type="alphaLcPeriod"/>
            </a:pPr>
            <a:r>
              <a:rPr lang="vi-VN" sz="2200" dirty="0"/>
              <a:t>Tạo màu nền</a:t>
            </a:r>
            <a:r>
              <a:rPr lang="en-US" sz="2200" dirty="0"/>
              <a:t>, </a:t>
            </a:r>
            <a:r>
              <a:rPr lang="vi-VN" sz="2200" dirty="0"/>
              <a:t>khung viền, hiệu ứng Reflection, đổi kiểu biểu đồ.</a:t>
            </a:r>
          </a:p>
          <a:p>
            <a:pPr marL="746125" lvl="2" indent="-282575" algn="just">
              <a:lnSpc>
                <a:spcPct val="120000"/>
              </a:lnSpc>
              <a:buFont typeface="+mj-lt"/>
              <a:buAutoNum type="alphaLcPeriod"/>
            </a:pPr>
            <a:r>
              <a:rPr lang="vi-VN" sz="2200" dirty="0"/>
              <a:t>Thêm Chart Title hay Legend của biểu đồ, chọn một Layout khác, hoán đổi các dòng/cột dữ liệu và đổi kiểu biểu đồ.</a:t>
            </a:r>
          </a:p>
          <a:p>
            <a:pPr marL="746125" lvl="2" indent="-282575" algn="just">
              <a:lnSpc>
                <a:spcPct val="120000"/>
              </a:lnSpc>
              <a:buFont typeface="+mj-lt"/>
              <a:buAutoNum type="alphaLcPeriod"/>
            </a:pPr>
            <a:r>
              <a:rPr lang="vi-VN" sz="2200" dirty="0"/>
              <a:t>Tạo hiệu ứng Shadow, chiều cao và chiều rộng, màu nền và khung viền.</a:t>
            </a:r>
          </a:p>
          <a:p>
            <a:pPr marL="457200" lvl="0" indent="-457200" algn="just">
              <a:lnSpc>
                <a:spcPct val="120000"/>
              </a:lnSpc>
              <a:buFont typeface="+mj-lt"/>
              <a:buAutoNum type="arabicPeriod" startAt="5"/>
            </a:pPr>
            <a:endParaRPr lang="vi-VN" dirty="0"/>
          </a:p>
          <a:p>
            <a:pPr algn="just"/>
            <a:endParaRPr lang="en-US" dirty="0"/>
          </a:p>
        </p:txBody>
      </p:sp>
      <p:sp>
        <p:nvSpPr>
          <p:cNvPr id="4" name="Date Placeholder 3"/>
          <p:cNvSpPr>
            <a:spLocks noGrp="1"/>
          </p:cNvSpPr>
          <p:nvPr>
            <p:ph type="dt" sz="half" idx="14"/>
          </p:nvPr>
        </p:nvSpPr>
        <p:spPr/>
        <p:txBody>
          <a:bodyPr/>
          <a:lstStyle/>
          <a:p>
            <a:fld id="{0C44268C-2912-4946-8227-DE0C6C8BA9CD}"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37</a:t>
            </a:fld>
            <a:endParaRPr lang="en-US"/>
          </a:p>
        </p:txBody>
      </p:sp>
    </p:spTree>
    <p:extLst>
      <p:ext uri="{BB962C8B-B14F-4D97-AF65-F5344CB8AC3E}">
        <p14:creationId xmlns:p14="http://schemas.microsoft.com/office/powerpoint/2010/main" val="34037298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buFont typeface="+mj-lt"/>
              <a:buAutoNum type="arabicPeriod" startAt="6"/>
            </a:pPr>
            <a:r>
              <a:rPr lang="vi-VN" dirty="0"/>
              <a:t>Biểu đồ Sparkline có những kiểu nào?</a:t>
            </a:r>
          </a:p>
          <a:p>
            <a:pPr marL="920750" lvl="2" indent="-457200" algn="just">
              <a:buFont typeface="+mj-lt"/>
              <a:buAutoNum type="alphaLcPeriod"/>
            </a:pPr>
            <a:r>
              <a:rPr lang="vi-VN" sz="2200" dirty="0"/>
              <a:t>Star, Column và Bar.</a:t>
            </a:r>
          </a:p>
          <a:p>
            <a:pPr marL="920750" lvl="2" indent="-457200" algn="just">
              <a:buFont typeface="+mj-lt"/>
              <a:buAutoNum type="alphaLcPeriod"/>
            </a:pPr>
            <a:r>
              <a:rPr lang="vi-VN" sz="2200" dirty="0"/>
              <a:t>Column, Star và Win/Loss.</a:t>
            </a:r>
          </a:p>
          <a:p>
            <a:pPr marL="920750" lvl="2" indent="-457200" algn="just">
              <a:buFont typeface="+mj-lt"/>
              <a:buAutoNum type="alphaLcPeriod"/>
            </a:pPr>
            <a:r>
              <a:rPr lang="vi-VN" sz="2200" dirty="0"/>
              <a:t>Line, Bar và Column.</a:t>
            </a:r>
          </a:p>
          <a:p>
            <a:pPr marL="920750" lvl="2" indent="-457200" algn="just">
              <a:buFont typeface="+mj-lt"/>
              <a:buAutoNum type="alphaLcPeriod"/>
            </a:pPr>
            <a:r>
              <a:rPr lang="vi-VN" sz="2200" dirty="0"/>
              <a:t>Line, Column và Win/Loss.</a:t>
            </a:r>
          </a:p>
          <a:p>
            <a:pPr marL="920750" lvl="2" indent="-457200" algn="just">
              <a:buFont typeface="+mj-lt"/>
              <a:buAutoNum type="alphaLcPeriod"/>
            </a:pPr>
            <a:endParaRPr lang="en-US" sz="2200" dirty="0"/>
          </a:p>
        </p:txBody>
      </p:sp>
      <p:sp>
        <p:nvSpPr>
          <p:cNvPr id="4" name="Date Placeholder 3"/>
          <p:cNvSpPr>
            <a:spLocks noGrp="1"/>
          </p:cNvSpPr>
          <p:nvPr>
            <p:ph type="dt" sz="half" idx="14"/>
          </p:nvPr>
        </p:nvSpPr>
        <p:spPr/>
        <p:txBody>
          <a:bodyPr/>
          <a:lstStyle/>
          <a:p>
            <a:fld id="{5212DB7B-B5CD-4B9D-8C20-E5252F8E7331}"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38</a:t>
            </a:fld>
            <a:endParaRPr lang="en-US"/>
          </a:p>
        </p:txBody>
      </p:sp>
    </p:spTree>
    <p:extLst>
      <p:ext uri="{BB962C8B-B14F-4D97-AF65-F5344CB8AC3E}">
        <p14:creationId xmlns:p14="http://schemas.microsoft.com/office/powerpoint/2010/main" val="8948242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buFont typeface="+mj-lt"/>
              <a:buAutoNum type="arabicPeriod" startAt="7"/>
            </a:pPr>
            <a:r>
              <a:rPr lang="vi-VN" dirty="0"/>
              <a:t>Nếu trang tính có chứa một biểu đồ cùng với bảng dữ liệu biểu đồ, bạn có thể chọn in duy nhất biểu đồ?</a:t>
            </a:r>
          </a:p>
          <a:p>
            <a:pPr marL="920750" lvl="2" indent="-457200" algn="just">
              <a:buFont typeface="+mj-lt"/>
              <a:buAutoNum type="alphaLcPeriod"/>
            </a:pPr>
            <a:r>
              <a:rPr lang="vi-VN" sz="2200" dirty="0"/>
              <a:t>Đúng</a:t>
            </a:r>
          </a:p>
          <a:p>
            <a:pPr marL="920750" lvl="2" indent="-457200" algn="just">
              <a:buFont typeface="+mj-lt"/>
              <a:buAutoNum type="alphaLcPeriod"/>
            </a:pPr>
            <a:r>
              <a:rPr lang="vi-VN" sz="2200" dirty="0"/>
              <a:t>Sai</a:t>
            </a:r>
          </a:p>
          <a:p>
            <a:pPr marL="862013" lvl="1" indent="-400050" algn="just">
              <a:buFont typeface="+mj-lt"/>
              <a:buAutoNum type="alphaLcPeriod"/>
            </a:pPr>
            <a:endParaRPr lang="vi-VN" dirty="0"/>
          </a:p>
        </p:txBody>
      </p:sp>
      <p:sp>
        <p:nvSpPr>
          <p:cNvPr id="4" name="Date Placeholder 3"/>
          <p:cNvSpPr>
            <a:spLocks noGrp="1"/>
          </p:cNvSpPr>
          <p:nvPr>
            <p:ph type="dt" sz="half" idx="14"/>
          </p:nvPr>
        </p:nvSpPr>
        <p:spPr/>
        <p:txBody>
          <a:bodyPr/>
          <a:lstStyle/>
          <a:p>
            <a:fld id="{27D83814-3A62-483B-871D-1A61A147E4BE}"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39</a:t>
            </a:fld>
            <a:endParaRPr lang="en-US"/>
          </a:p>
        </p:txBody>
      </p:sp>
    </p:spTree>
    <p:extLst>
      <p:ext uri="{BB962C8B-B14F-4D97-AF65-F5344CB8AC3E}">
        <p14:creationId xmlns:p14="http://schemas.microsoft.com/office/powerpoint/2010/main" val="25948515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Tạo biểu đồ cơ bản</a:t>
            </a:r>
            <a:endParaRPr lang="en-US" dirty="0"/>
          </a:p>
        </p:txBody>
      </p:sp>
      <p:sp>
        <p:nvSpPr>
          <p:cNvPr id="3" name="Content Placeholder 2"/>
          <p:cNvSpPr>
            <a:spLocks noGrp="1"/>
          </p:cNvSpPr>
          <p:nvPr>
            <p:ph type="body" sz="quarter" idx="13"/>
          </p:nvPr>
        </p:nvSpPr>
        <p:spPr>
          <a:xfrm>
            <a:off x="457200" y="1078050"/>
            <a:ext cx="8229600" cy="3429000"/>
          </a:xfrm>
        </p:spPr>
        <p:txBody>
          <a:bodyPr anchor="t"/>
          <a:lstStyle/>
          <a:p>
            <a:pPr algn="just"/>
            <a:r>
              <a:rPr lang="vi-VN" sz="2200" dirty="0"/>
              <a:t>Biểu đồ (Chart) là đối tượng biểu diễn dữ liệu dưới dạng đồ họa giúp dễ dàng so sánh, đối chiếu các số liệu, xác định xu hướng hay mối quan hệ của dữ liệu. Đặc biệt đối với những loại dữ liệu có tính chu kỳ</a:t>
            </a:r>
            <a:r>
              <a:rPr lang="en-US" sz="2200" dirty="0"/>
              <a:t>.</a:t>
            </a:r>
            <a:endParaRPr lang="vi-VN" sz="2200" dirty="0"/>
          </a:p>
          <a:p>
            <a:pPr algn="just"/>
            <a:r>
              <a:rPr lang="vi-VN" sz="2200" dirty="0"/>
              <a:t>Dữ liệu được dùng để vẽ biểu đồ thông thường là một vùng gồm nhiều dòng và cột có thể được biểu diễn bằng những kiểu biểu đồ khác nhau</a:t>
            </a:r>
            <a:r>
              <a:rPr lang="en-US" sz="2200" dirty="0"/>
              <a:t>.</a:t>
            </a:r>
            <a:r>
              <a:rPr lang="vi-VN" sz="2200" dirty="0"/>
              <a:t> </a:t>
            </a:r>
            <a:endParaRPr lang="en-US" sz="2200" dirty="0"/>
          </a:p>
          <a:p>
            <a:pPr algn="just"/>
            <a:r>
              <a:rPr lang="en-US" sz="2200" dirty="0"/>
              <a:t>V</a:t>
            </a:r>
            <a:r>
              <a:rPr lang="vi-VN" sz="2200" dirty="0"/>
              <a:t>ùng dữ liệu được gọi là bảng dữ liệu (Data table) của biểu đồ. Các dòng hay cột của vùng còn được gọi là các dãy dữ liệu (Data series).</a:t>
            </a:r>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a:t>
            </a:fld>
            <a:endParaRPr lang="en-US"/>
          </a:p>
        </p:txBody>
      </p:sp>
    </p:spTree>
    <p:extLst>
      <p:ext uri="{BB962C8B-B14F-4D97-AF65-F5344CB8AC3E}">
        <p14:creationId xmlns:p14="http://schemas.microsoft.com/office/powerpoint/2010/main" val="5269875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lgn="just">
              <a:buFont typeface="+mj-lt"/>
              <a:buAutoNum type="arabicPeriod" startAt="8"/>
            </a:pPr>
            <a:r>
              <a:rPr lang="vi-VN" dirty="0"/>
              <a:t>Chức năng nào dưới đây được cung cấp qua công cụ Quick Analysis?</a:t>
            </a:r>
          </a:p>
          <a:p>
            <a:pPr marL="920750" lvl="2" indent="-457200" algn="just">
              <a:buFont typeface="+mj-lt"/>
              <a:buAutoNum type="alphaLcPeriod"/>
            </a:pPr>
            <a:r>
              <a:rPr lang="vi-VN" sz="2200" dirty="0"/>
              <a:t>Chèn một đường xu hướng (Trend line) vào biểu đồ.</a:t>
            </a:r>
          </a:p>
          <a:p>
            <a:pPr marL="920750" lvl="2" indent="-457200" algn="just">
              <a:buFont typeface="+mj-lt"/>
              <a:buAutoNum type="alphaLcPeriod"/>
            </a:pPr>
            <a:r>
              <a:rPr lang="vi-VN" sz="2200" dirty="0"/>
              <a:t>Thực hiện phép tính what-if analysis.</a:t>
            </a:r>
          </a:p>
          <a:p>
            <a:pPr marL="920750" lvl="2" indent="-457200" algn="just">
              <a:buFont typeface="+mj-lt"/>
              <a:buAutoNum type="alphaLcPeriod"/>
            </a:pPr>
            <a:r>
              <a:rPr lang="vi-VN" sz="2200" dirty="0"/>
              <a:t>Chèn các biểu đồ, Sparkline, bảng Pivot và định dạng điều kiện.</a:t>
            </a:r>
          </a:p>
          <a:p>
            <a:pPr marL="920750" lvl="2" indent="-457200" algn="just">
              <a:buFont typeface="+mj-lt"/>
              <a:buAutoNum type="alphaLcPeriod"/>
            </a:pPr>
            <a:r>
              <a:rPr lang="vi-VN" sz="2200" dirty="0"/>
              <a:t>Dò tìm các lỗi của biểu đồ.</a:t>
            </a:r>
          </a:p>
          <a:p>
            <a:pPr marL="1325563" lvl="2" indent="-457200" algn="just">
              <a:buFont typeface="+mj-lt"/>
              <a:buAutoNum type="alphaLcPeriod"/>
            </a:pPr>
            <a:endParaRPr lang="vi-VN" sz="2200" dirty="0"/>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40</a:t>
            </a:fld>
            <a:endParaRPr lang="en-US"/>
          </a:p>
        </p:txBody>
      </p:sp>
    </p:spTree>
    <p:extLst>
      <p:ext uri="{BB962C8B-B14F-4D97-AF65-F5344CB8AC3E}">
        <p14:creationId xmlns:p14="http://schemas.microsoft.com/office/powerpoint/2010/main" val="3923362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lgn="just">
              <a:buFont typeface="+mj-lt"/>
              <a:buAutoNum type="arabicPeriod" startAt="9"/>
            </a:pPr>
            <a:r>
              <a:rPr lang="vi-VN" dirty="0"/>
              <a:t>Để thêm các đối tượng hình vào trang tính, bạn sử dụng các lệnh trên thẻ nào của Ribbon?</a:t>
            </a:r>
          </a:p>
          <a:p>
            <a:pPr marL="920750" lvl="2" indent="-457200" algn="just">
              <a:buFont typeface="+mj-lt"/>
              <a:buAutoNum type="alphaLcPeriod"/>
            </a:pPr>
            <a:r>
              <a:rPr lang="vi-VN" sz="2200" dirty="0"/>
              <a:t>View</a:t>
            </a:r>
          </a:p>
          <a:p>
            <a:pPr marL="920750" lvl="2" indent="-457200" algn="just">
              <a:buFont typeface="+mj-lt"/>
              <a:buAutoNum type="alphaLcPeriod"/>
            </a:pPr>
            <a:r>
              <a:rPr lang="vi-VN" sz="2200" dirty="0"/>
              <a:t>Insert</a:t>
            </a:r>
          </a:p>
          <a:p>
            <a:pPr marL="920750" lvl="2" indent="-457200" algn="just">
              <a:buFont typeface="+mj-lt"/>
              <a:buAutoNum type="alphaLcPeriod"/>
            </a:pPr>
            <a:r>
              <a:rPr lang="vi-VN" sz="2200" dirty="0"/>
              <a:t>Data</a:t>
            </a:r>
          </a:p>
          <a:p>
            <a:pPr marL="920750" lvl="2" indent="-457200" algn="just">
              <a:buFont typeface="+mj-lt"/>
              <a:buAutoNum type="alphaLcPeriod"/>
            </a:pPr>
            <a:r>
              <a:rPr lang="vi-VN" sz="2200" dirty="0"/>
              <a:t>Home</a:t>
            </a:r>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41</a:t>
            </a:fld>
            <a:endParaRPr lang="en-US"/>
          </a:p>
        </p:txBody>
      </p:sp>
    </p:spTree>
    <p:extLst>
      <p:ext uri="{BB962C8B-B14F-4D97-AF65-F5344CB8AC3E}">
        <p14:creationId xmlns:p14="http://schemas.microsoft.com/office/powerpoint/2010/main" val="12282389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lgn="just">
              <a:buFont typeface="+mj-lt"/>
              <a:buAutoNum type="arabicPeriod" startAt="10"/>
            </a:pPr>
            <a:r>
              <a:rPr lang="vi-VN" dirty="0"/>
              <a:t>Trước khi có thể thay đổi màu nền của một đối tượng hình, bạn phải:</a:t>
            </a:r>
          </a:p>
          <a:p>
            <a:pPr marL="746125" lvl="2" indent="-282575" algn="just">
              <a:buFont typeface="+mj-lt"/>
              <a:buAutoNum type="alphaLcPeriod"/>
            </a:pPr>
            <a:r>
              <a:rPr lang="vi-VN" sz="2200" dirty="0"/>
              <a:t>Loại bỏ mọi hiệu ứng hiện có.</a:t>
            </a:r>
          </a:p>
          <a:p>
            <a:pPr marL="746125" lvl="2" indent="-282575" algn="just">
              <a:buFont typeface="+mj-lt"/>
              <a:buAutoNum type="alphaLcPeriod"/>
            </a:pPr>
            <a:r>
              <a:rPr lang="vi-VN" sz="2200" dirty="0"/>
              <a:t>Điều chỉnh kích thước đối tượng.</a:t>
            </a:r>
          </a:p>
          <a:p>
            <a:pPr marL="746125" lvl="2" indent="-282575" algn="just">
              <a:buFont typeface="+mj-lt"/>
              <a:buAutoNum type="alphaLcPeriod"/>
            </a:pPr>
            <a:r>
              <a:rPr lang="vi-VN" sz="2200" dirty="0"/>
              <a:t>Chọn đối tượng.</a:t>
            </a:r>
          </a:p>
          <a:p>
            <a:pPr marL="746125" lvl="2" indent="-282575" algn="just">
              <a:buFont typeface="+mj-lt"/>
              <a:buAutoNum type="alphaLcPeriod"/>
            </a:pPr>
            <a:r>
              <a:rPr lang="vi-VN" sz="2200" dirty="0"/>
              <a:t>Điều chỉnh tỷ lệ của đối tượng.</a:t>
            </a:r>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42</a:t>
            </a:fld>
            <a:endParaRPr lang="en-US"/>
          </a:p>
        </p:txBody>
      </p:sp>
    </p:spTree>
    <p:extLst>
      <p:ext uri="{BB962C8B-B14F-4D97-AF65-F5344CB8AC3E}">
        <p14:creationId xmlns:p14="http://schemas.microsoft.com/office/powerpoint/2010/main" val="12098190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lgn="just">
              <a:buFont typeface="+mj-lt"/>
              <a:buAutoNum type="arabicPeriod" startAt="11"/>
            </a:pPr>
            <a:r>
              <a:rPr lang="vi-VN" dirty="0"/>
              <a:t>Những tùy chọn định dạng nào mà bạn có thể áp dụng cho một đối tượng đồ họa?</a:t>
            </a:r>
          </a:p>
          <a:p>
            <a:pPr marL="798513" lvl="2" indent="-334963" algn="just">
              <a:buFont typeface="+mj-lt"/>
              <a:buAutoNum type="alphaLcPeriod"/>
            </a:pPr>
            <a:r>
              <a:rPr lang="vi-VN" sz="2200" dirty="0"/>
              <a:t>Các hiệu ứng màu nền và khung viền, phản chiếu, xoay 3-D, bóng mờ.</a:t>
            </a:r>
          </a:p>
          <a:p>
            <a:pPr marL="798513" lvl="2" indent="-334963" algn="just">
              <a:buFont typeface="+mj-lt"/>
              <a:buAutoNum type="alphaLcPeriod"/>
            </a:pPr>
            <a:r>
              <a:rPr lang="vi-VN" sz="2200" dirty="0"/>
              <a:t>Các hiệu ứng bóng mờ, đổi kiểu biểu đồ, chọn bảng dữ liệu khác.</a:t>
            </a:r>
          </a:p>
          <a:p>
            <a:pPr marL="798513" lvl="2" indent="-334963" algn="just">
              <a:buFont typeface="+mj-lt"/>
              <a:buAutoNum type="alphaLcPeriod"/>
            </a:pPr>
            <a:r>
              <a:rPr lang="vi-VN" sz="2200" dirty="0"/>
              <a:t>Thêm các thành phần tiêu đề hay chú giải, các  hiệu ứng hình ảnh, xoay 3-D, các đường biên.</a:t>
            </a:r>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43</a:t>
            </a:fld>
            <a:endParaRPr lang="en-US"/>
          </a:p>
        </p:txBody>
      </p:sp>
    </p:spTree>
    <p:extLst>
      <p:ext uri="{BB962C8B-B14F-4D97-AF65-F5344CB8AC3E}">
        <p14:creationId xmlns:p14="http://schemas.microsoft.com/office/powerpoint/2010/main" val="13408011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lgn="just">
              <a:buFont typeface="+mj-lt"/>
              <a:buAutoNum type="arabicPeriod" startAt="12"/>
            </a:pPr>
            <a:r>
              <a:rPr lang="vi-VN" dirty="0"/>
              <a:t>Những loại định dạng nào mà bạn có thể áp dụng cho cả Picture và Shape?</a:t>
            </a:r>
          </a:p>
          <a:p>
            <a:pPr marL="746125" lvl="2" indent="-282575" algn="just">
              <a:buFont typeface="+mj-lt"/>
              <a:buAutoNum type="alphaLcPeriod"/>
            </a:pPr>
            <a:r>
              <a:rPr lang="vi-VN" sz="2200" dirty="0"/>
              <a:t>Các hiệu ứng bóng mờ, khung viền, đổi kiểu biểu đồ.</a:t>
            </a:r>
          </a:p>
          <a:p>
            <a:pPr marL="746125" lvl="2" indent="-282575" algn="just">
              <a:buFont typeface="+mj-lt"/>
              <a:buAutoNum type="alphaLcPeriod"/>
            </a:pPr>
            <a:r>
              <a:rPr lang="vi-VN" sz="2200" dirty="0"/>
              <a:t>Các đường biên, hiệu ứng phản chiếu, màu nền và khung viền, hiệu ứng bóng mờ.</a:t>
            </a:r>
          </a:p>
          <a:p>
            <a:pPr marL="746125" lvl="2" indent="-282575" algn="just">
              <a:buFont typeface="+mj-lt"/>
              <a:buAutoNum type="alphaLcPeriod"/>
            </a:pPr>
            <a:r>
              <a:rPr lang="vi-VN" sz="2200" dirty="0"/>
              <a:t>Các màu sắc, hiệu ứng hội họa, hiệu ứng trực quan, hiệu ứng ảnh.</a:t>
            </a:r>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9/5/2019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44</a:t>
            </a:fld>
            <a:endParaRPr lang="en-US"/>
          </a:p>
        </p:txBody>
      </p:sp>
    </p:spTree>
    <p:extLst>
      <p:ext uri="{BB962C8B-B14F-4D97-AF65-F5344CB8AC3E}">
        <p14:creationId xmlns:p14="http://schemas.microsoft.com/office/powerpoint/2010/main" val="14229466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Tạo biểu đồ cơ bản</a:t>
            </a:r>
            <a:endParaRPr lang="en-US" dirty="0"/>
          </a:p>
        </p:txBody>
      </p:sp>
      <p:sp>
        <p:nvSpPr>
          <p:cNvPr id="3" name="Content Placeholder 2"/>
          <p:cNvSpPr>
            <a:spLocks noGrp="1"/>
          </p:cNvSpPr>
          <p:nvPr>
            <p:ph type="body" sz="quarter" idx="13"/>
          </p:nvPr>
        </p:nvSpPr>
        <p:spPr>
          <a:xfrm>
            <a:off x="457200" y="819150"/>
            <a:ext cx="8229600" cy="3429000"/>
          </a:xfrm>
        </p:spPr>
        <p:txBody>
          <a:bodyPr anchor="t"/>
          <a:lstStyle/>
          <a:p>
            <a:pPr algn="just"/>
            <a:r>
              <a:rPr lang="vi-VN" sz="2200" dirty="0"/>
              <a:t>Nhóm lệnh Charts trên thẻ Insert cung cấp nhiều kiểu biểu đồ (Chart type) khác nhau. </a:t>
            </a:r>
            <a:endParaRPr lang="en-US" sz="2200" dirty="0"/>
          </a:p>
          <a:p>
            <a:pPr algn="just"/>
            <a:r>
              <a:rPr lang="vi-VN" sz="2200" dirty="0"/>
              <a:t>Tùy theo nhu cầu và tính chất của dữ liệu, </a:t>
            </a:r>
            <a:r>
              <a:rPr lang="en-US" sz="2200" dirty="0"/>
              <a:t>ta </a:t>
            </a:r>
            <a:r>
              <a:rPr lang="vi-VN" sz="2200" dirty="0"/>
              <a:t>có thể chọn một kiểu biểu đồ thích hợp. </a:t>
            </a:r>
            <a:endParaRPr lang="en-US" sz="2200"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a:t>
            </a:fld>
            <a:endParaRPr lang="en-US"/>
          </a:p>
        </p:txBody>
      </p:sp>
      <p:grpSp>
        <p:nvGrpSpPr>
          <p:cNvPr id="7" name="Group 6">
            <a:extLst>
              <a:ext uri="{FF2B5EF4-FFF2-40B4-BE49-F238E27FC236}">
                <a16:creationId xmlns:a16="http://schemas.microsoft.com/office/drawing/2014/main" id="{FAC2480F-CD1D-4890-8DCD-7DA662C2A215}"/>
              </a:ext>
            </a:extLst>
          </p:cNvPr>
          <p:cNvGrpSpPr/>
          <p:nvPr/>
        </p:nvGrpSpPr>
        <p:grpSpPr>
          <a:xfrm>
            <a:off x="1404647" y="2515914"/>
            <a:ext cx="6334706" cy="1225769"/>
            <a:chOff x="0" y="0"/>
            <a:chExt cx="5795645" cy="893445"/>
          </a:xfrm>
        </p:grpSpPr>
        <p:pic>
          <p:nvPicPr>
            <p:cNvPr id="10" name="Picture 9">
              <a:extLst>
                <a:ext uri="{FF2B5EF4-FFF2-40B4-BE49-F238E27FC236}">
                  <a16:creationId xmlns:a16="http://schemas.microsoft.com/office/drawing/2014/main" id="{1D1C3E16-18C6-4880-B874-CA9DDA4792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795645" cy="893445"/>
            </a:xfrm>
            <a:prstGeom prst="rect">
              <a:avLst/>
            </a:prstGeom>
            <a:ln>
              <a:solidFill>
                <a:schemeClr val="tx1"/>
              </a:solidFill>
            </a:ln>
          </p:spPr>
        </p:pic>
        <p:sp>
          <p:nvSpPr>
            <p:cNvPr id="9" name="Rectangle 8">
              <a:extLst>
                <a:ext uri="{FF2B5EF4-FFF2-40B4-BE49-F238E27FC236}">
                  <a16:creationId xmlns:a16="http://schemas.microsoft.com/office/drawing/2014/main" id="{BA092513-7DBF-4464-8A50-692E2FD9FB32}"/>
                </a:ext>
              </a:extLst>
            </p:cNvPr>
            <p:cNvSpPr/>
            <p:nvPr/>
          </p:nvSpPr>
          <p:spPr>
            <a:xfrm>
              <a:off x="3514725" y="228600"/>
              <a:ext cx="1876425" cy="55245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35315774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Di chuyển và thay đổi kích cỡ biểu đồ</a:t>
            </a:r>
            <a:endParaRPr lang="en-US" dirty="0"/>
          </a:p>
        </p:txBody>
      </p:sp>
      <p:sp>
        <p:nvSpPr>
          <p:cNvPr id="3" name="Content Placeholder 2"/>
          <p:cNvSpPr>
            <a:spLocks noGrp="1"/>
          </p:cNvSpPr>
          <p:nvPr>
            <p:ph type="body" sz="quarter" idx="13"/>
          </p:nvPr>
        </p:nvSpPr>
        <p:spPr>
          <a:xfrm>
            <a:off x="457200" y="819150"/>
            <a:ext cx="8229600" cy="3429000"/>
          </a:xfrm>
        </p:spPr>
        <p:txBody>
          <a:bodyPr anchor="t"/>
          <a:lstStyle/>
          <a:p>
            <a:pPr algn="just"/>
            <a:r>
              <a:rPr lang="vi-VN" sz="2200" dirty="0"/>
              <a:t>Biểu đồ được tạo có kích cỡ mặc định với chiều cao 3" và chiều rộng 5", đây chính là diện tích của toàn bộ vùng biểu đồ (Chart area). </a:t>
            </a:r>
            <a:endParaRPr lang="en-US" sz="2200" dirty="0"/>
          </a:p>
          <a:p>
            <a:pPr algn="just"/>
            <a:r>
              <a:rPr lang="vi-VN" sz="2200" dirty="0"/>
              <a:t>Vị trí mặc định của biểu đồ là chính giữa phần trang tính đang hiển thị trong cửa sổ. </a:t>
            </a:r>
            <a:endParaRPr lang="en-US" sz="2200" dirty="0"/>
          </a:p>
          <a:p>
            <a:pPr algn="just"/>
            <a:r>
              <a:rPr lang="en-US" sz="2200" dirty="0"/>
              <a:t>C</a:t>
            </a:r>
            <a:r>
              <a:rPr lang="vi-VN" sz="2200" dirty="0"/>
              <a:t>ó thể thay đổi kích cỡ của biểu đồ, di chuyển biểu đồ đến vị trí khác trong trang tính, đến trang tính khác hay sổ tính khác.</a:t>
            </a:r>
            <a:endParaRPr lang="en-US" sz="2200"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6</a:t>
            </a:fld>
            <a:endParaRPr lang="en-US"/>
          </a:p>
        </p:txBody>
      </p:sp>
    </p:spTree>
    <p:extLst>
      <p:ext uri="{BB962C8B-B14F-4D97-AF65-F5344CB8AC3E}">
        <p14:creationId xmlns:p14="http://schemas.microsoft.com/office/powerpoint/2010/main" val="25225214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Thay đổi kiểu biểu đồ</a:t>
            </a:r>
            <a:endParaRPr lang="en-US" dirty="0"/>
          </a:p>
        </p:txBody>
      </p:sp>
      <p:sp>
        <p:nvSpPr>
          <p:cNvPr id="3" name="Content Placeholder 2"/>
          <p:cNvSpPr>
            <a:spLocks noGrp="1"/>
          </p:cNvSpPr>
          <p:nvPr>
            <p:ph type="body" sz="quarter" idx="13"/>
          </p:nvPr>
        </p:nvSpPr>
        <p:spPr>
          <a:xfrm>
            <a:off x="457200" y="819150"/>
            <a:ext cx="8229600" cy="3429000"/>
          </a:xfrm>
        </p:spPr>
        <p:txBody>
          <a:bodyPr anchor="t"/>
          <a:lstStyle/>
          <a:p>
            <a:pPr algn="just"/>
            <a:r>
              <a:rPr lang="vi-VN" sz="2200" dirty="0"/>
              <a:t>Excel cung cấp nhiều kiểu biểu đồ thích hợp cho những loại dữ liệu khác nhau. </a:t>
            </a:r>
            <a:endParaRPr lang="en-US" sz="2200"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7</a:t>
            </a:fld>
            <a:endParaRPr lang="en-US"/>
          </a:p>
        </p:txBody>
      </p:sp>
      <p:graphicFrame>
        <p:nvGraphicFramePr>
          <p:cNvPr id="8" name="Table 7">
            <a:extLst>
              <a:ext uri="{FF2B5EF4-FFF2-40B4-BE49-F238E27FC236}">
                <a16:creationId xmlns:a16="http://schemas.microsoft.com/office/drawing/2014/main" id="{85128790-306D-45F2-804D-E6A67E28099B}"/>
              </a:ext>
            </a:extLst>
          </p:cNvPr>
          <p:cNvGraphicFramePr>
            <a:graphicFrameLocks noGrp="1"/>
          </p:cNvGraphicFramePr>
          <p:nvPr>
            <p:extLst>
              <p:ext uri="{D42A27DB-BD31-4B8C-83A1-F6EECF244321}">
                <p14:modId xmlns:p14="http://schemas.microsoft.com/office/powerpoint/2010/main" val="339033044"/>
              </p:ext>
            </p:extLst>
          </p:nvPr>
        </p:nvGraphicFramePr>
        <p:xfrm>
          <a:off x="779145" y="1653685"/>
          <a:ext cx="7776276" cy="3133736"/>
        </p:xfrm>
        <a:graphic>
          <a:graphicData uri="http://schemas.openxmlformats.org/drawingml/2006/table">
            <a:tbl>
              <a:tblPr firstRow="1" firstCol="1" bandRow="1">
                <a:tableStyleId>{5C22544A-7EE6-4342-B048-85BDC9FD1C3A}</a:tableStyleId>
              </a:tblPr>
              <a:tblGrid>
                <a:gridCol w="1965100">
                  <a:extLst>
                    <a:ext uri="{9D8B030D-6E8A-4147-A177-3AD203B41FA5}">
                      <a16:colId xmlns:a16="http://schemas.microsoft.com/office/drawing/2014/main" val="3923320491"/>
                    </a:ext>
                  </a:extLst>
                </a:gridCol>
                <a:gridCol w="5811176">
                  <a:extLst>
                    <a:ext uri="{9D8B030D-6E8A-4147-A177-3AD203B41FA5}">
                      <a16:colId xmlns:a16="http://schemas.microsoft.com/office/drawing/2014/main" val="807551093"/>
                    </a:ext>
                  </a:extLst>
                </a:gridCol>
              </a:tblGrid>
              <a:tr h="427363">
                <a:tc>
                  <a:txBody>
                    <a:bodyPr/>
                    <a:lstStyle/>
                    <a:p>
                      <a:pPr marL="0" marR="0" lvl="0" indent="0" algn="ctr">
                        <a:lnSpc>
                          <a:spcPts val="1300"/>
                        </a:lnSpc>
                        <a:spcBef>
                          <a:spcPts val="600"/>
                        </a:spcBef>
                        <a:spcAft>
                          <a:spcPts val="600"/>
                        </a:spcAft>
                        <a:buFont typeface="Wingdings" panose="05000000000000000000" pitchFamily="2" charset="2"/>
                        <a:buNone/>
                      </a:pPr>
                      <a:r>
                        <a:rPr lang="en-CA" sz="2000" dirty="0" err="1">
                          <a:effectLst/>
                          <a:latin typeface="Times New Roman" panose="02020603050405020304" pitchFamily="18" charset="0"/>
                          <a:cs typeface="Times New Roman" panose="02020603050405020304" pitchFamily="18" charset="0"/>
                        </a:rPr>
                        <a:t>Kiểu</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biểu</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đồ</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0" lvl="0" indent="0" algn="ctr">
                        <a:lnSpc>
                          <a:spcPts val="1300"/>
                        </a:lnSpc>
                        <a:spcBef>
                          <a:spcPts val="600"/>
                        </a:spcBef>
                        <a:spcAft>
                          <a:spcPts val="600"/>
                        </a:spcAft>
                        <a:buFont typeface="Wingdings" panose="05000000000000000000" pitchFamily="2" charset="2"/>
                        <a:buNone/>
                      </a:pPr>
                      <a:r>
                        <a:rPr lang="en-CA" sz="2000" dirty="0">
                          <a:effectLst/>
                          <a:latin typeface="Times New Roman" panose="02020603050405020304" pitchFamily="18" charset="0"/>
                          <a:cs typeface="Times New Roman" panose="02020603050405020304" pitchFamily="18" charset="0"/>
                        </a:rPr>
                        <a:t>Ý </a:t>
                      </a:r>
                      <a:r>
                        <a:rPr lang="en-CA" sz="2000" dirty="0" err="1">
                          <a:effectLst/>
                          <a:latin typeface="Times New Roman" panose="02020603050405020304" pitchFamily="18" charset="0"/>
                          <a:cs typeface="Times New Roman" panose="02020603050405020304" pitchFamily="18" charset="0"/>
                        </a:rPr>
                        <a:t>nghĩa</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sử</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dụng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59673538"/>
                  </a:ext>
                </a:extLst>
              </a:tr>
              <a:tr h="1487173">
                <a:tc>
                  <a:txBody>
                    <a:bodyPr/>
                    <a:lstStyle/>
                    <a:p>
                      <a:pPr marL="0" marR="0" lvl="0" indent="0" algn="ctr">
                        <a:lnSpc>
                          <a:spcPts val="1300"/>
                        </a:lnSpc>
                        <a:spcBef>
                          <a:spcPts val="600"/>
                        </a:spcBef>
                        <a:spcAft>
                          <a:spcPts val="600"/>
                        </a:spcAft>
                        <a:buFont typeface="Wingdings" panose="05000000000000000000" pitchFamily="2" charset="2"/>
                        <a:buNone/>
                      </a:pPr>
                      <a:r>
                        <a:rPr lang="en-CA" sz="1600" dirty="0">
                          <a:effectLst/>
                          <a:latin typeface="Times New Roman" panose="02020603050405020304" pitchFamily="18" charset="0"/>
                          <a:cs typeface="Times New Roman" panose="02020603050405020304" pitchFamily="18" charset="0"/>
                        </a:rPr>
                        <a:t>Column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68275"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cs typeface="Times New Roman" panose="02020603050405020304" pitchFamily="18" charset="0"/>
                        </a:rPr>
                        <a:t>Đây</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là</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kiểu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biểu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đồ</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phổ</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biến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để</a:t>
                      </a:r>
                      <a:r>
                        <a:rPr lang="en-CA" sz="1600" dirty="0">
                          <a:effectLst/>
                          <a:latin typeface="Times New Roman" panose="02020603050405020304" pitchFamily="18" charset="0"/>
                          <a:cs typeface="Times New Roman" panose="02020603050405020304" pitchFamily="18" charset="0"/>
                        </a:rPr>
                        <a:t> so </a:t>
                      </a:r>
                      <a:r>
                        <a:rPr lang="en-CA" sz="1600" dirty="0" err="1">
                          <a:effectLst/>
                          <a:latin typeface="Times New Roman" panose="02020603050405020304" pitchFamily="18" charset="0"/>
                          <a:cs typeface="Times New Roman" panose="02020603050405020304" pitchFamily="18" charset="0"/>
                        </a:rPr>
                        <a:t>sánh</a:t>
                      </a:r>
                      <a:r>
                        <a:rPr lang="en-CA" sz="1600" dirty="0">
                          <a:effectLst/>
                          <a:latin typeface="Times New Roman" panose="02020603050405020304" pitchFamily="18" charset="0"/>
                          <a:cs typeface="Times New Roman" panose="02020603050405020304" pitchFamily="18" charset="0"/>
                        </a:rPr>
                        <a:t> hay </a:t>
                      </a:r>
                      <a:r>
                        <a:rPr lang="en-CA" sz="1600" dirty="0" err="1">
                          <a:effectLst/>
                          <a:latin typeface="Times New Roman" panose="02020603050405020304" pitchFamily="18" charset="0"/>
                          <a:cs typeface="Times New Roman" panose="02020603050405020304" pitchFamily="18" charset="0"/>
                        </a:rPr>
                        <a:t>thể</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hiện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sự</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biến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động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của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theo</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thời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gian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hoặc</a:t>
                      </a:r>
                      <a:r>
                        <a:rPr lang="en-CA" sz="1600" dirty="0">
                          <a:effectLst/>
                          <a:latin typeface="Times New Roman" panose="02020603050405020304" pitchFamily="18" charset="0"/>
                          <a:cs typeface="Times New Roman" panose="02020603050405020304" pitchFamily="18" charset="0"/>
                        </a:rPr>
                        <a:t> so </a:t>
                      </a:r>
                      <a:r>
                        <a:rPr lang="en-CA" sz="1600" dirty="0" err="1">
                          <a:effectLst/>
                          <a:latin typeface="Times New Roman" panose="02020603050405020304" pitchFamily="18" charset="0"/>
                          <a:cs typeface="Times New Roman" panose="02020603050405020304" pitchFamily="18" charset="0"/>
                        </a:rPr>
                        <a:t>sánh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giữa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các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loại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thể</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hiện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sự</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khác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biệt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giữa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các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giá</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trong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dãy</a:t>
                      </a:r>
                      <a:r>
                        <a:rPr lang="en-CA" sz="1600" dirty="0">
                          <a:effectLst/>
                          <a:latin typeface="Times New Roman" panose="02020603050405020304" pitchFamily="18" charset="0"/>
                          <a:cs typeface="Times New Roman" panose="02020603050405020304" pitchFamily="18" charset="0"/>
                        </a:rPr>
                        <a:t>, hay </a:t>
                      </a:r>
                      <a:r>
                        <a:rPr lang="en-CA" sz="1600" dirty="0" err="1">
                          <a:effectLst/>
                          <a:latin typeface="Times New Roman" panose="02020603050405020304" pitchFamily="18" charset="0"/>
                          <a:cs typeface="Times New Roman" panose="02020603050405020304" pitchFamily="18" charset="0"/>
                        </a:rPr>
                        <a:t>giữa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dãy</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với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nhau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Mỗi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được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biểu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diễn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bằng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thanh</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đứng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có</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chiều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cao</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tương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ứng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với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giá</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trị</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của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83574991"/>
                  </a:ext>
                </a:extLst>
              </a:tr>
              <a:tr h="486875">
                <a:tc>
                  <a:txBody>
                    <a:bodyPr/>
                    <a:lstStyle/>
                    <a:p>
                      <a:pPr marL="0" marR="0" lvl="0" indent="0" algn="ctr">
                        <a:lnSpc>
                          <a:spcPts val="1300"/>
                        </a:lnSpc>
                        <a:spcBef>
                          <a:spcPts val="600"/>
                        </a:spcBef>
                        <a:spcAft>
                          <a:spcPts val="600"/>
                        </a:spcAft>
                        <a:buFont typeface="Wingdings" panose="05000000000000000000" pitchFamily="2" charset="2"/>
                        <a:buNone/>
                      </a:pPr>
                      <a:r>
                        <a:rPr lang="en-CA" sz="1600" dirty="0">
                          <a:effectLst/>
                          <a:latin typeface="Times New Roman" panose="02020603050405020304" pitchFamily="18" charset="0"/>
                          <a:cs typeface="Times New Roman" panose="02020603050405020304" pitchFamily="18" charset="0"/>
                        </a:rPr>
                        <a:t>Line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68275"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cs typeface="Times New Roman" panose="02020603050405020304" pitchFamily="18" charset="0"/>
                        </a:rPr>
                        <a:t>Biểu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diễn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các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loại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bằng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các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đường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liên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tục</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thể</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hiện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xu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hướng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tăng</a:t>
                      </a:r>
                      <a:r>
                        <a:rPr lang="en-CA" sz="1600" dirty="0">
                          <a:effectLst/>
                          <a:latin typeface="Times New Roman" panose="02020603050405020304" pitchFamily="18" charset="0"/>
                          <a:cs typeface="Times New Roman" panose="02020603050405020304" pitchFamily="18" charset="0"/>
                        </a:rPr>
                        <a:t> hay </a:t>
                      </a:r>
                      <a:r>
                        <a:rPr lang="en-CA" sz="1600" dirty="0" err="1">
                          <a:effectLst/>
                          <a:latin typeface="Times New Roman" panose="02020603050405020304" pitchFamily="18" charset="0"/>
                          <a:cs typeface="Times New Roman" panose="02020603050405020304" pitchFamily="18" charset="0"/>
                        </a:rPr>
                        <a:t>giảm</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của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trong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mỗi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dãy</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52157618"/>
                  </a:ext>
                </a:extLst>
              </a:tr>
              <a:tr h="728486">
                <a:tc>
                  <a:txBody>
                    <a:bodyPr/>
                    <a:lstStyle/>
                    <a:p>
                      <a:pPr marL="0" marR="0" lvl="0" indent="0" algn="ctr">
                        <a:lnSpc>
                          <a:spcPts val="1300"/>
                        </a:lnSpc>
                        <a:spcBef>
                          <a:spcPts val="600"/>
                        </a:spcBef>
                        <a:spcAft>
                          <a:spcPts val="600"/>
                        </a:spcAft>
                        <a:buFont typeface="Wingdings" panose="05000000000000000000" pitchFamily="2" charset="2"/>
                        <a:buNone/>
                      </a:pPr>
                      <a:r>
                        <a:rPr lang="en-CA" sz="1600" dirty="0">
                          <a:effectLst/>
                          <a:latin typeface="Times New Roman" panose="02020603050405020304" pitchFamily="18" charset="0"/>
                          <a:cs typeface="Times New Roman" panose="02020603050405020304" pitchFamily="18" charset="0"/>
                        </a:rPr>
                        <a:t>Pie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68275" marR="86360"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cs typeface="Times New Roman" panose="02020603050405020304" pitchFamily="18" charset="0"/>
                        </a:rPr>
                        <a:t>Thể</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hiện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tỷ</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lệ</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của</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phần</a:t>
                      </a:r>
                      <a:r>
                        <a:rPr lang="en-CA" sz="1600" dirty="0">
                          <a:effectLst/>
                          <a:latin typeface="Times New Roman" panose="02020603050405020304" pitchFamily="18" charset="0"/>
                          <a:cs typeface="Times New Roman" panose="02020603050405020304" pitchFamily="18" charset="0"/>
                        </a:rPr>
                        <a:t> so </a:t>
                      </a:r>
                      <a:r>
                        <a:rPr lang="en-CA" sz="1600" dirty="0" err="1">
                          <a:effectLst/>
                          <a:latin typeface="Times New Roman" panose="02020603050405020304" pitchFamily="18" charset="0"/>
                          <a:cs typeface="Times New Roman" panose="02020603050405020304" pitchFamily="18" charset="0"/>
                        </a:rPr>
                        <a:t>với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tổng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thể</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Kiểu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biểu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đồ</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này</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chỉ</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biểu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diễn</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một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dãy</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duy</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nhất</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phù</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hợp</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với</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dãy</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không</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có</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quá</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nhiều</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dữ</a:t>
                      </a:r>
                      <a:r>
                        <a:rPr lang="en-CA" sz="1600" dirty="0">
                          <a:effectLst/>
                          <a:latin typeface="Times New Roman" panose="02020603050405020304" pitchFamily="18" charset="0"/>
                          <a:cs typeface="Times New Roman" panose="02020603050405020304" pitchFamily="18" charset="0"/>
                        </a:rPr>
                        <a:t> </a:t>
                      </a:r>
                      <a:r>
                        <a:rPr lang="en-CA" sz="1600" dirty="0" err="1">
                          <a:effectLst/>
                          <a:latin typeface="Times New Roman" panose="02020603050405020304" pitchFamily="18" charset="0"/>
                          <a:cs typeface="Times New Roman" panose="02020603050405020304" pitchFamily="18" charset="0"/>
                        </a:rPr>
                        <a:t>liệu</a:t>
                      </a:r>
                      <a:r>
                        <a:rPr lang="en-CA" sz="1600" dirty="0">
                          <a:effectLst/>
                          <a:latin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73400195"/>
                  </a:ext>
                </a:extLst>
              </a:tr>
            </a:tbl>
          </a:graphicData>
        </a:graphic>
      </p:graphicFrame>
    </p:spTree>
    <p:extLst>
      <p:ext uri="{BB962C8B-B14F-4D97-AF65-F5344CB8AC3E}">
        <p14:creationId xmlns:p14="http://schemas.microsoft.com/office/powerpoint/2010/main" val="23808456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Thay đổi kiểu biểu đồ</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8</a:t>
            </a:fld>
            <a:endParaRPr lang="en-US"/>
          </a:p>
        </p:txBody>
      </p:sp>
      <p:graphicFrame>
        <p:nvGraphicFramePr>
          <p:cNvPr id="8" name="Table 7">
            <a:extLst>
              <a:ext uri="{FF2B5EF4-FFF2-40B4-BE49-F238E27FC236}">
                <a16:creationId xmlns:a16="http://schemas.microsoft.com/office/drawing/2014/main" id="{85128790-306D-45F2-804D-E6A67E28099B}"/>
              </a:ext>
            </a:extLst>
          </p:cNvPr>
          <p:cNvGraphicFramePr>
            <a:graphicFrameLocks noGrp="1"/>
          </p:cNvGraphicFramePr>
          <p:nvPr>
            <p:extLst>
              <p:ext uri="{D42A27DB-BD31-4B8C-83A1-F6EECF244321}">
                <p14:modId xmlns:p14="http://schemas.microsoft.com/office/powerpoint/2010/main" val="3081714097"/>
              </p:ext>
            </p:extLst>
          </p:nvPr>
        </p:nvGraphicFramePr>
        <p:xfrm>
          <a:off x="683862" y="938982"/>
          <a:ext cx="7776276" cy="3767550"/>
        </p:xfrm>
        <a:graphic>
          <a:graphicData uri="http://schemas.openxmlformats.org/drawingml/2006/table">
            <a:tbl>
              <a:tblPr firstRow="1" firstCol="1" bandRow="1">
                <a:tableStyleId>{5C22544A-7EE6-4342-B048-85BDC9FD1C3A}</a:tableStyleId>
              </a:tblPr>
              <a:tblGrid>
                <a:gridCol w="1965100">
                  <a:extLst>
                    <a:ext uri="{9D8B030D-6E8A-4147-A177-3AD203B41FA5}">
                      <a16:colId xmlns:a16="http://schemas.microsoft.com/office/drawing/2014/main" val="3923320491"/>
                    </a:ext>
                  </a:extLst>
                </a:gridCol>
                <a:gridCol w="5811176">
                  <a:extLst>
                    <a:ext uri="{9D8B030D-6E8A-4147-A177-3AD203B41FA5}">
                      <a16:colId xmlns:a16="http://schemas.microsoft.com/office/drawing/2014/main" val="807551093"/>
                    </a:ext>
                  </a:extLst>
                </a:gridCol>
              </a:tblGrid>
              <a:tr h="427363">
                <a:tc>
                  <a:txBody>
                    <a:bodyPr/>
                    <a:lstStyle/>
                    <a:p>
                      <a:pPr marL="0" marR="0" lvl="0" indent="0" algn="ctr">
                        <a:lnSpc>
                          <a:spcPts val="1300"/>
                        </a:lnSpc>
                        <a:spcBef>
                          <a:spcPts val="600"/>
                        </a:spcBef>
                        <a:spcAft>
                          <a:spcPts val="600"/>
                        </a:spcAft>
                        <a:buFont typeface="Wingdings" panose="05000000000000000000" pitchFamily="2" charset="2"/>
                        <a:buNone/>
                      </a:pPr>
                      <a:r>
                        <a:rPr lang="en-CA" sz="2000" dirty="0" err="1">
                          <a:effectLst/>
                          <a:latin typeface="Times New Roman" panose="02020603050405020304" pitchFamily="18" charset="0"/>
                          <a:cs typeface="Times New Roman" panose="02020603050405020304" pitchFamily="18" charset="0"/>
                        </a:rPr>
                        <a:t>Kiểu</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biểu</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đồ</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0" lvl="0" indent="0" algn="ctr">
                        <a:lnSpc>
                          <a:spcPts val="1300"/>
                        </a:lnSpc>
                        <a:spcBef>
                          <a:spcPts val="600"/>
                        </a:spcBef>
                        <a:spcAft>
                          <a:spcPts val="600"/>
                        </a:spcAft>
                        <a:buFont typeface="Wingdings" panose="05000000000000000000" pitchFamily="2" charset="2"/>
                        <a:buNone/>
                      </a:pPr>
                      <a:r>
                        <a:rPr lang="en-CA" sz="2000" dirty="0">
                          <a:effectLst/>
                          <a:latin typeface="Times New Roman" panose="02020603050405020304" pitchFamily="18" charset="0"/>
                          <a:cs typeface="Times New Roman" panose="02020603050405020304" pitchFamily="18" charset="0"/>
                        </a:rPr>
                        <a:t>Ý </a:t>
                      </a:r>
                      <a:r>
                        <a:rPr lang="en-CA" sz="2000" dirty="0" err="1">
                          <a:effectLst/>
                          <a:latin typeface="Times New Roman" panose="02020603050405020304" pitchFamily="18" charset="0"/>
                          <a:cs typeface="Times New Roman" panose="02020603050405020304" pitchFamily="18" charset="0"/>
                        </a:rPr>
                        <a:t>nghĩa</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sử</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dụng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59673538"/>
                  </a:ext>
                </a:extLst>
              </a:tr>
              <a:tr h="620110">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Bar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Column.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thanh</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ngang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chiều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dài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83574991"/>
                  </a:ext>
                </a:extLst>
              </a:tr>
              <a:tr h="486875">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Area</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xu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giảm</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dãy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Line,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Pie.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52157618"/>
                  </a:ext>
                </a:extLst>
              </a:tr>
              <a:tr h="456149">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X Y (Scatter)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dãy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73400195"/>
                  </a:ext>
                </a:extLst>
              </a:tr>
              <a:tr h="557048">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Stock</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khoán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a:effectLst/>
                          <a:latin typeface="Times New Roman" panose="02020603050405020304" pitchFamily="18" charset="0"/>
                          <a:ea typeface="Calibri" panose="020F0502020204030204" pitchFamily="34" charset="0"/>
                          <a:cs typeface="Times New Roman" panose="02020603050405020304" pitchFamily="18" charset="0"/>
                        </a:rPr>
                        <a:t>high</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a:effectLst/>
                          <a:latin typeface="Times New Roman" panose="02020603050405020304" pitchFamily="18" charset="0"/>
                          <a:ea typeface="Calibri" panose="020F0502020204030204" pitchFamily="34" charset="0"/>
                          <a:cs typeface="Times New Roman" panose="02020603050405020304" pitchFamily="18" charset="0"/>
                        </a:rPr>
                        <a:t>low</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a:effectLst/>
                          <a:latin typeface="Times New Roman" panose="02020603050405020304" pitchFamily="18" charset="0"/>
                          <a:ea typeface="Calibri" panose="020F0502020204030204" pitchFamily="34" charset="0"/>
                          <a:cs typeface="Times New Roman" panose="02020603050405020304" pitchFamily="18" charset="0"/>
                        </a:rPr>
                        <a:t>close</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err="1">
                          <a:effectLst/>
                          <a:latin typeface="Times New Roman" panose="02020603050405020304" pitchFamily="18" charset="0"/>
                          <a:ea typeface="Calibri" panose="020F0502020204030204" pitchFamily="34" charset="0"/>
                          <a:cs typeface="Times New Roman" panose="02020603050405020304" pitchFamily="18" charset="0"/>
                        </a:rPr>
                        <a:t>volumn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i="1" dirty="0">
                          <a:effectLst/>
                          <a:latin typeface="Times New Roman" panose="02020603050405020304" pitchFamily="18" charset="0"/>
                          <a:ea typeface="Calibri" panose="020F0502020204030204" pitchFamily="34" charset="0"/>
                          <a:cs typeface="Times New Roman" panose="02020603050405020304" pitchFamily="18" charset="0"/>
                        </a:rPr>
                        <a:t>open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33958770"/>
                  </a:ext>
                </a:extLst>
              </a:tr>
              <a:tr h="728486">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Surface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xu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dãy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phẳng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3-D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màu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màu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tùy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thang chia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trục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đứng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màu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25231467"/>
                  </a:ext>
                </a:extLst>
              </a:tr>
            </a:tbl>
          </a:graphicData>
        </a:graphic>
      </p:graphicFrame>
    </p:spTree>
    <p:extLst>
      <p:ext uri="{BB962C8B-B14F-4D97-AF65-F5344CB8AC3E}">
        <p14:creationId xmlns:p14="http://schemas.microsoft.com/office/powerpoint/2010/main" val="19834176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Thay đổi kiểu biểu đồ</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9/5/2019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9</a:t>
            </a:fld>
            <a:endParaRPr lang="en-US"/>
          </a:p>
        </p:txBody>
      </p:sp>
      <p:graphicFrame>
        <p:nvGraphicFramePr>
          <p:cNvPr id="8" name="Table 7">
            <a:extLst>
              <a:ext uri="{FF2B5EF4-FFF2-40B4-BE49-F238E27FC236}">
                <a16:creationId xmlns:a16="http://schemas.microsoft.com/office/drawing/2014/main" id="{85128790-306D-45F2-804D-E6A67E28099B}"/>
              </a:ext>
            </a:extLst>
          </p:cNvPr>
          <p:cNvGraphicFramePr>
            <a:graphicFrameLocks noGrp="1"/>
          </p:cNvGraphicFramePr>
          <p:nvPr>
            <p:extLst>
              <p:ext uri="{D42A27DB-BD31-4B8C-83A1-F6EECF244321}">
                <p14:modId xmlns:p14="http://schemas.microsoft.com/office/powerpoint/2010/main" val="1831318823"/>
              </p:ext>
            </p:extLst>
          </p:nvPr>
        </p:nvGraphicFramePr>
        <p:xfrm>
          <a:off x="683862" y="938982"/>
          <a:ext cx="7776276" cy="3317707"/>
        </p:xfrm>
        <a:graphic>
          <a:graphicData uri="http://schemas.openxmlformats.org/drawingml/2006/table">
            <a:tbl>
              <a:tblPr firstRow="1" firstCol="1" bandRow="1">
                <a:tableStyleId>{5C22544A-7EE6-4342-B048-85BDC9FD1C3A}</a:tableStyleId>
              </a:tblPr>
              <a:tblGrid>
                <a:gridCol w="1965100">
                  <a:extLst>
                    <a:ext uri="{9D8B030D-6E8A-4147-A177-3AD203B41FA5}">
                      <a16:colId xmlns:a16="http://schemas.microsoft.com/office/drawing/2014/main" val="3923320491"/>
                    </a:ext>
                  </a:extLst>
                </a:gridCol>
                <a:gridCol w="5811176">
                  <a:extLst>
                    <a:ext uri="{9D8B030D-6E8A-4147-A177-3AD203B41FA5}">
                      <a16:colId xmlns:a16="http://schemas.microsoft.com/office/drawing/2014/main" val="807551093"/>
                    </a:ext>
                  </a:extLst>
                </a:gridCol>
              </a:tblGrid>
              <a:tr h="427363">
                <a:tc>
                  <a:txBody>
                    <a:bodyPr/>
                    <a:lstStyle/>
                    <a:p>
                      <a:pPr marL="0" marR="0" lvl="0" indent="0" algn="ctr">
                        <a:lnSpc>
                          <a:spcPts val="1300"/>
                        </a:lnSpc>
                        <a:spcBef>
                          <a:spcPts val="600"/>
                        </a:spcBef>
                        <a:spcAft>
                          <a:spcPts val="600"/>
                        </a:spcAft>
                        <a:buFont typeface="Wingdings" panose="05000000000000000000" pitchFamily="2" charset="2"/>
                        <a:buNone/>
                      </a:pPr>
                      <a:r>
                        <a:rPr lang="en-CA" sz="2000" dirty="0" err="1">
                          <a:effectLst/>
                          <a:latin typeface="Times New Roman" panose="02020603050405020304" pitchFamily="18" charset="0"/>
                          <a:cs typeface="Times New Roman" panose="02020603050405020304" pitchFamily="18" charset="0"/>
                        </a:rPr>
                        <a:t>Kiểu</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biểu</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đồ</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0" lvl="0" indent="0" algn="ctr">
                        <a:lnSpc>
                          <a:spcPts val="1300"/>
                        </a:lnSpc>
                        <a:spcBef>
                          <a:spcPts val="600"/>
                        </a:spcBef>
                        <a:spcAft>
                          <a:spcPts val="600"/>
                        </a:spcAft>
                        <a:buFont typeface="Wingdings" panose="05000000000000000000" pitchFamily="2" charset="2"/>
                        <a:buNone/>
                      </a:pPr>
                      <a:r>
                        <a:rPr lang="en-CA" sz="2000" dirty="0">
                          <a:effectLst/>
                          <a:latin typeface="Times New Roman" panose="02020603050405020304" pitchFamily="18" charset="0"/>
                          <a:cs typeface="Times New Roman" panose="02020603050405020304" pitchFamily="18" charset="0"/>
                        </a:rPr>
                        <a:t>Ý </a:t>
                      </a:r>
                      <a:r>
                        <a:rPr lang="en-CA" sz="2000" dirty="0" err="1">
                          <a:effectLst/>
                          <a:latin typeface="Times New Roman" panose="02020603050405020304" pitchFamily="18" charset="0"/>
                          <a:cs typeface="Times New Roman" panose="02020603050405020304" pitchFamily="18" charset="0"/>
                        </a:rPr>
                        <a:t>nghĩa</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sử</a:t>
                      </a:r>
                      <a:r>
                        <a:rPr lang="en-CA" sz="2000" dirty="0">
                          <a:effectLst/>
                          <a:latin typeface="Times New Roman" panose="02020603050405020304" pitchFamily="18" charset="0"/>
                          <a:cs typeface="Times New Roman" panose="02020603050405020304" pitchFamily="18" charset="0"/>
                        </a:rPr>
                        <a:t> </a:t>
                      </a:r>
                      <a:r>
                        <a:rPr lang="en-CA" sz="2000" dirty="0" err="1">
                          <a:effectLst/>
                          <a:latin typeface="Times New Roman" panose="02020603050405020304" pitchFamily="18" charset="0"/>
                          <a:cs typeface="Times New Roman" panose="02020603050405020304" pitchFamily="18" charset="0"/>
                        </a:rPr>
                        <a:t>dụng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59673538"/>
                  </a:ext>
                </a:extLst>
              </a:tr>
              <a:tr h="922807">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Radar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trục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riêng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trục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bắt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83574991"/>
                  </a:ext>
                </a:extLst>
              </a:tr>
              <a:tr h="825310">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err="1">
                          <a:effectLst/>
                          <a:latin typeface="Times New Roman" panose="02020603050405020304" pitchFamily="18" charset="0"/>
                          <a:ea typeface="Calibri" panose="020F0502020204030204" pitchFamily="34" charset="0"/>
                          <a:cs typeface="Times New Roman" panose="02020603050405020304" pitchFamily="18" charset="0"/>
                        </a:rPr>
                        <a:t>Treemap</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so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Pie,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tuy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nhiên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Treemap</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dãy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nhật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452157618"/>
                  </a:ext>
                </a:extLst>
              </a:tr>
              <a:tr h="585179">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Sunburst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so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Pie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dãy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Treemap</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73400195"/>
                  </a:ext>
                </a:extLst>
              </a:tr>
              <a:tr h="557048">
                <a:tc>
                  <a:txBody>
                    <a:bodyPr/>
                    <a:lstStyle/>
                    <a:p>
                      <a:pPr marL="0" marR="0" lvl="0" indent="0" algn="ctr">
                        <a:lnSpc>
                          <a:spcPct val="100000"/>
                        </a:lnSpc>
                        <a:spcBef>
                          <a:spcPts val="600"/>
                        </a:spcBef>
                        <a:spcAft>
                          <a:spcPts val="600"/>
                        </a:spcAft>
                        <a:buFont typeface="Wingdings" panose="05000000000000000000" pitchFamily="2" charset="2"/>
                        <a:buNone/>
                      </a:pPr>
                      <a:r>
                        <a:rPr lang="en-CA" sz="1600" b="1" dirty="0">
                          <a:effectLst/>
                          <a:latin typeface="Times New Roman" panose="02020603050405020304" pitchFamily="18" charset="0"/>
                          <a:ea typeface="Calibri" panose="020F0502020204030204" pitchFamily="34" charset="0"/>
                          <a:cs typeface="Times New Roman" panose="02020603050405020304" pitchFamily="18" charset="0"/>
                        </a:rPr>
                        <a:t>Histogram</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15888" marR="85725" lvl="0" indent="0" algn="just">
                        <a:lnSpc>
                          <a:spcPct val="100000"/>
                        </a:lnSpc>
                        <a:spcBef>
                          <a:spcPts val="600"/>
                        </a:spcBef>
                        <a:spcAft>
                          <a:spcPts val="600"/>
                        </a:spcAft>
                        <a:buFont typeface="Wingdings" panose="05000000000000000000" pitchFamily="2" charset="2"/>
                        <a:buNone/>
                      </a:pP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tần</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suất</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600" dirty="0" err="1">
                          <a:effectLst/>
                          <a:latin typeface="Times New Roman" panose="02020603050405020304" pitchFamily="18" charset="0"/>
                          <a:ea typeface="Calibri" panose="020F0502020204030204" pitchFamily="34" charset="0"/>
                          <a:cs typeface="Times New Roman" panose="02020603050405020304" pitchFamily="18" charset="0"/>
                        </a:rPr>
                        <a:t>dãy</a:t>
                      </a:r>
                      <a:r>
                        <a:rPr lang="en-CA"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33958770"/>
                  </a:ext>
                </a:extLst>
              </a:tr>
            </a:tbl>
          </a:graphicData>
        </a:graphic>
      </p:graphicFrame>
    </p:spTree>
    <p:extLst>
      <p:ext uri="{BB962C8B-B14F-4D97-AF65-F5344CB8AC3E}">
        <p14:creationId xmlns:p14="http://schemas.microsoft.com/office/powerpoint/2010/main" val="27826469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S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S 2016 Theme 2" id="{5D7ABDA7-634A-406B-B579-B13DE41CA637}" vid="{B7793633-4812-49CC-9B1B-65A38DD143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MOS 2016 Theme 2</Template>
  <TotalTime>5378</TotalTime>
  <Words>7330</Words>
  <Application>Microsoft Office PowerPoint</Application>
  <PresentationFormat>On-screen Show (16:9)</PresentationFormat>
  <Paragraphs>716</Paragraphs>
  <Slides>44</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Times New Roman</vt:lpstr>
      <vt:lpstr>Wingdings</vt:lpstr>
      <vt:lpstr>MOS 2016 Theme 2</vt:lpstr>
      <vt:lpstr>MOS EXCEL 2016 Bài 6: Làm việc với đồ họa và biểu đồ</vt:lpstr>
      <vt:lpstr>Hướng dẫn sử dụng</vt:lpstr>
      <vt:lpstr>Mục tiêu bài học</vt:lpstr>
      <vt:lpstr>Tạo biểu đồ cơ bản</vt:lpstr>
      <vt:lpstr>Tạo biểu đồ cơ bản</vt:lpstr>
      <vt:lpstr>Di chuyển và thay đổi kích cỡ biểu đồ</vt:lpstr>
      <vt:lpstr>Thay đổi kiểu biểu đồ</vt:lpstr>
      <vt:lpstr>Thay đổi kiểu biểu đồ</vt:lpstr>
      <vt:lpstr>Thay đổi kiểu biểu đồ</vt:lpstr>
      <vt:lpstr>Thay đổi kiểu biểu đồ</vt:lpstr>
      <vt:lpstr>Làm việc với biểu đồ Pie</vt:lpstr>
      <vt:lpstr>Thay đổi thiết kế và vị trí của biểu đồ</vt:lpstr>
      <vt:lpstr>Thay đổi thiết kế và vị trí của biểu đồ</vt:lpstr>
      <vt:lpstr>Sử dụng Sparklines</vt:lpstr>
      <vt:lpstr>Sử dụng Sparklines</vt:lpstr>
      <vt:lpstr>In biểu đồ</vt:lpstr>
      <vt:lpstr>Sử dụng Quick Analysis Tool</vt:lpstr>
      <vt:lpstr>Sử dụng Quick Analysis Tool</vt:lpstr>
      <vt:lpstr>Sử dụng Quick Analysis Tool</vt:lpstr>
      <vt:lpstr>Sử dụng Quick Analysis Tool</vt:lpstr>
      <vt:lpstr>Vẽ hình dạng (Shapes)</vt:lpstr>
      <vt:lpstr>Vẽ hình dạng (Shapes)</vt:lpstr>
      <vt:lpstr>Vẽ hình dạng (Shapes)</vt:lpstr>
      <vt:lpstr>Vẽ hình dạng (Shapes)</vt:lpstr>
      <vt:lpstr>Vẽ hình dạng (Shapes)</vt:lpstr>
      <vt:lpstr>Hiệu chỉnh các đối tượng đồ họa</vt:lpstr>
      <vt:lpstr>Hiệu chỉnh các đối tượng đồ họa</vt:lpstr>
      <vt:lpstr>Hiệu chỉnh các đối tượng đồ họa</vt:lpstr>
      <vt:lpstr>Hiệu chỉnh các đối tượng đồ họa</vt:lpstr>
      <vt:lpstr>Hiệu chỉnh các đối tượng đồ họa</vt:lpstr>
      <vt:lpstr>Xoay đối tượng đồ họa</vt:lpstr>
      <vt:lpstr>Tổng kết bài học</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 WORD2016  Bài 1: Bắt đầu với Microsoft Word 2016</dc:title>
  <dc:creator>Phat Tai Nguyen</dc:creator>
  <cp:lastModifiedBy>Phat Tai Nguyen</cp:lastModifiedBy>
  <cp:revision>141</cp:revision>
  <dcterms:created xsi:type="dcterms:W3CDTF">2019-05-09T04:07:59Z</dcterms:created>
  <dcterms:modified xsi:type="dcterms:W3CDTF">2019-09-05T11:52:10Z</dcterms:modified>
</cp:coreProperties>
</file>